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2" r:id="rId6"/>
    <p:sldId id="283" r:id="rId7"/>
    <p:sldId id="304" r:id="rId8"/>
    <p:sldId id="307" r:id="rId9"/>
    <p:sldId id="323" r:id="rId10"/>
    <p:sldId id="324" r:id="rId11"/>
    <p:sldId id="293" r:id="rId12"/>
    <p:sldId id="321" r:id="rId13"/>
    <p:sldId id="325" r:id="rId14"/>
    <p:sldId id="330" r:id="rId15"/>
    <p:sldId id="326" r:id="rId16"/>
    <p:sldId id="322" r:id="rId17"/>
    <p:sldId id="306" r:id="rId18"/>
    <p:sldId id="327" r:id="rId19"/>
    <p:sldId id="328" r:id="rId20"/>
    <p:sldId id="329" r:id="rId21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piö Elina" initials="K" lastIdx="1" clrIdx="0">
    <p:extLst>
      <p:ext uri="{19B8F6BF-5375-455C-9EA6-DF929625EA0E}">
        <p15:presenceInfo xmlns:p15="http://schemas.microsoft.com/office/powerpoint/2012/main" userId="S::elina.kilpio@celia.fi::3e51776e-ca14-4706-b87d-d8a32a7b20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71" d="100"/>
          <a:sy n="71" d="100"/>
        </p:scale>
        <p:origin x="60" y="11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0T10:11:26.91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10.2.2020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celianet.fi/content/uploads/2017/07/svLyssning-av-Celias-CD-talb%C3%B6cker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ianet.fi/sv/boktips/" TargetMode="External"/><Relationship Id="rId2" Type="http://schemas.openxmlformats.org/officeDocument/2006/relationships/hyperlink" Target="http://www.celianet.fi/sv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s://celia-se.mailpv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Celias</a:t>
            </a:r>
            <a:r>
              <a:rPr lang="fi-FI" dirty="0"/>
              <a:t> </a:t>
            </a:r>
            <a:r>
              <a:rPr lang="fi-FI" dirty="0" err="1"/>
              <a:t>tjänster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biblioteket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endParaRPr lang="fi-FI" dirty="0"/>
          </a:p>
          <a:p>
            <a:pPr fontAlgn="base"/>
            <a:r>
              <a:rPr lang="fi-FI" dirty="0" err="1"/>
              <a:t>Presentatörens</a:t>
            </a:r>
            <a:r>
              <a:rPr lang="fi-FI" dirty="0"/>
              <a:t> </a:t>
            </a:r>
            <a:r>
              <a:rPr lang="fi-FI" dirty="0" err="1"/>
              <a:t>namn</a:t>
            </a:r>
            <a:r>
              <a:rPr lang="fi-FI" dirty="0"/>
              <a:t>	datum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344816" cy="841316"/>
          </a:xfrm>
        </p:spPr>
        <p:txBody>
          <a:bodyPr/>
          <a:lstStyle/>
          <a:p>
            <a:r>
              <a:rPr lang="fi-FI" sz="3600" dirty="0"/>
              <a:t>CD-</a:t>
            </a:r>
            <a:r>
              <a:rPr lang="fi-FI" sz="3600" dirty="0" err="1"/>
              <a:t>utlåning</a:t>
            </a:r>
            <a:r>
              <a:rPr lang="fi-FI" sz="3600" dirty="0"/>
              <a:t> </a:t>
            </a:r>
            <a:r>
              <a:rPr lang="fi-FI" sz="3600" dirty="0" err="1"/>
              <a:t>som</a:t>
            </a:r>
            <a:r>
              <a:rPr lang="fi-FI" sz="3600" dirty="0"/>
              <a:t> ett </a:t>
            </a:r>
            <a:r>
              <a:rPr lang="fi-FI" sz="3600" dirty="0" err="1"/>
              <a:t>alternativ</a:t>
            </a:r>
            <a:r>
              <a:rPr lang="fi-FI" sz="3600" dirty="0"/>
              <a:t>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129630"/>
            <a:ext cx="5760640" cy="4248150"/>
          </a:xfrm>
        </p:spPr>
        <p:txBody>
          <a:bodyPr>
            <a:normAutofit fontScale="85000" lnSpcReduction="10000"/>
          </a:bodyPr>
          <a:lstStyle/>
          <a:p>
            <a:endParaRPr lang="fi-FI" sz="1600" dirty="0"/>
          </a:p>
          <a:p>
            <a:pPr lvl="0"/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någon</a:t>
            </a:r>
            <a:r>
              <a:rPr lang="fi-FI" dirty="0"/>
              <a:t> </a:t>
            </a:r>
            <a:r>
              <a:rPr lang="fi-FI" dirty="0" err="1"/>
              <a:t>enhet</a:t>
            </a:r>
            <a:r>
              <a:rPr lang="fi-FI" dirty="0"/>
              <a:t> för </a:t>
            </a:r>
            <a:r>
              <a:rPr lang="fi-FI" dirty="0" err="1"/>
              <a:t>webblyssning</a:t>
            </a:r>
            <a:r>
              <a:rPr lang="fi-FI" dirty="0"/>
              <a:t>,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hen</a:t>
            </a:r>
            <a:r>
              <a:rPr lang="fi-FI" dirty="0"/>
              <a:t> </a:t>
            </a:r>
            <a:r>
              <a:rPr lang="fi-FI" dirty="0" err="1"/>
              <a:t>ansluta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CD-</a:t>
            </a:r>
            <a:r>
              <a:rPr lang="fi-FI" dirty="0" err="1"/>
              <a:t>kund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Ur</a:t>
            </a:r>
            <a:r>
              <a:rPr lang="fi-FI" dirty="0"/>
              <a:t> </a:t>
            </a:r>
            <a:r>
              <a:rPr lang="fi-FI" dirty="0" err="1"/>
              <a:t>Celias</a:t>
            </a:r>
            <a:r>
              <a:rPr lang="fi-FI" dirty="0"/>
              <a:t> </a:t>
            </a:r>
            <a:r>
              <a:rPr lang="fi-FI" dirty="0" err="1"/>
              <a:t>klubbar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låna</a:t>
            </a:r>
            <a:r>
              <a:rPr lang="fi-FI" dirty="0"/>
              <a:t> 1 ̶ 5 </a:t>
            </a:r>
            <a:r>
              <a:rPr lang="fi-FI" dirty="0" err="1"/>
              <a:t>talböcker</a:t>
            </a:r>
            <a:r>
              <a:rPr lang="fi-FI" dirty="0"/>
              <a:t> per </a:t>
            </a:r>
            <a:r>
              <a:rPr lang="fi-FI" dirty="0" err="1"/>
              <a:t>månad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låna</a:t>
            </a:r>
            <a:r>
              <a:rPr lang="fi-FI" dirty="0"/>
              <a:t> </a:t>
            </a:r>
            <a:r>
              <a:rPr lang="fi-FI" dirty="0" err="1"/>
              <a:t>ytterligare</a:t>
            </a:r>
            <a:r>
              <a:rPr lang="fi-FI" dirty="0"/>
              <a:t> </a:t>
            </a:r>
            <a:r>
              <a:rPr lang="fi-FI" dirty="0" err="1"/>
              <a:t>böcker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Celianet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kontaktpersonen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en e-</a:t>
            </a:r>
            <a:r>
              <a:rPr lang="fi-FI" dirty="0" err="1"/>
              <a:t>postadress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CD-</a:t>
            </a:r>
            <a:r>
              <a:rPr lang="fi-FI" dirty="0" err="1"/>
              <a:t>skivorna</a:t>
            </a:r>
            <a:r>
              <a:rPr lang="fi-FI" dirty="0"/>
              <a:t> </a:t>
            </a:r>
            <a:r>
              <a:rPr lang="fi-FI" dirty="0" err="1"/>
              <a:t>kommer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brevpost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kundens</a:t>
            </a:r>
            <a:r>
              <a:rPr lang="fi-FI" dirty="0"/>
              <a:t> </a:t>
            </a:r>
            <a:r>
              <a:rPr lang="fi-FI" dirty="0" err="1"/>
              <a:t>hem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avlyssningen</a:t>
            </a:r>
            <a:r>
              <a:rPr lang="fi-FI" dirty="0"/>
              <a:t> </a:t>
            </a:r>
            <a:r>
              <a:rPr lang="fi-FI" dirty="0" err="1"/>
              <a:t>ska</a:t>
            </a:r>
            <a:r>
              <a:rPr lang="fi-FI" dirty="0"/>
              <a:t> CD-</a:t>
            </a:r>
            <a:r>
              <a:rPr lang="fi-FI" dirty="0" err="1"/>
              <a:t>skivorna</a:t>
            </a:r>
            <a:r>
              <a:rPr lang="fi-FI" dirty="0"/>
              <a:t> </a:t>
            </a:r>
            <a:r>
              <a:rPr lang="fi-FI" dirty="0" err="1"/>
              <a:t>kasseras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blandavfall</a:t>
            </a:r>
            <a:r>
              <a:rPr lang="fi-FI" dirty="0"/>
              <a:t>,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returneras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Även</a:t>
            </a:r>
            <a:r>
              <a:rPr lang="fi-FI" dirty="0"/>
              <a:t> </a:t>
            </a:r>
            <a:r>
              <a:rPr lang="fi-FI" dirty="0" err="1"/>
              <a:t>biblioteket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ha en </a:t>
            </a:r>
            <a:r>
              <a:rPr lang="fi-FI" dirty="0" err="1"/>
              <a:t>samling</a:t>
            </a:r>
            <a:r>
              <a:rPr lang="fi-FI" dirty="0"/>
              <a:t> av </a:t>
            </a:r>
            <a:r>
              <a:rPr lang="fi-FI" dirty="0" err="1"/>
              <a:t>Celias</a:t>
            </a:r>
            <a:r>
              <a:rPr lang="fi-FI" dirty="0"/>
              <a:t> CD:n.</a:t>
            </a:r>
            <a:endParaRPr lang="fi-FI" sz="11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7" name="Sisällön paikkamerkki 2">
            <a:extLst>
              <a:ext uri="{FF2B5EF4-FFF2-40B4-BE49-F238E27FC236}">
                <a16:creationId xmlns:a16="http://schemas.microsoft.com/office/drawing/2014/main" id="{AE98AD84-52DC-4333-B492-0A4C01BEB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6720" y="1312121"/>
            <a:ext cx="2822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59999"/>
            <a:ext cx="7056784" cy="912511"/>
          </a:xfrm>
        </p:spPr>
        <p:txBody>
          <a:bodyPr/>
          <a:lstStyle/>
          <a:p>
            <a:r>
              <a:rPr lang="fi-FI" dirty="0"/>
              <a:t>CD-</a:t>
            </a:r>
            <a:r>
              <a:rPr lang="fi-FI" dirty="0" err="1"/>
              <a:t>spelare</a:t>
            </a:r>
            <a:r>
              <a:rPr lang="fi-FI" dirty="0"/>
              <a:t> för </a:t>
            </a:r>
            <a:r>
              <a:rPr lang="fi-FI" dirty="0" err="1"/>
              <a:t>avlyssning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36105" y="1129307"/>
            <a:ext cx="5288023" cy="4225693"/>
          </a:xfrm>
        </p:spPr>
        <p:txBody>
          <a:bodyPr>
            <a:normAutofit fontScale="85000" lnSpcReduction="10000"/>
          </a:bodyPr>
          <a:lstStyle/>
          <a:p>
            <a:endParaRPr lang="fi-FI" sz="1600" dirty="0"/>
          </a:p>
          <a:p>
            <a:pPr lvl="0"/>
            <a:r>
              <a:rPr lang="fi-FI" dirty="0"/>
              <a:t>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lyssna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Celias</a:t>
            </a:r>
            <a:r>
              <a:rPr lang="fi-FI" dirty="0"/>
              <a:t> CD-</a:t>
            </a:r>
            <a:r>
              <a:rPr lang="fi-FI" dirty="0" err="1"/>
              <a:t>talböcker</a:t>
            </a:r>
            <a:r>
              <a:rPr lang="fi-FI" dirty="0"/>
              <a:t> </a:t>
            </a:r>
            <a:r>
              <a:rPr lang="fi-FI" dirty="0" err="1"/>
              <a:t>behövs</a:t>
            </a:r>
            <a:r>
              <a:rPr lang="fi-FI" dirty="0"/>
              <a:t> en CD-</a:t>
            </a:r>
            <a:r>
              <a:rPr lang="fi-FI" dirty="0" err="1"/>
              <a:t>spelare</a:t>
            </a:r>
            <a:r>
              <a:rPr lang="fi-FI" dirty="0"/>
              <a:t> av mp3-nivå.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Celias</a:t>
            </a:r>
            <a:r>
              <a:rPr lang="fi-FI" dirty="0"/>
              <a:t> </a:t>
            </a:r>
            <a:r>
              <a:rPr lang="fi-FI" dirty="0" err="1"/>
              <a:t>talböcker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du </a:t>
            </a:r>
            <a:r>
              <a:rPr lang="fi-FI" dirty="0" err="1"/>
              <a:t>testa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din</a:t>
            </a:r>
            <a:r>
              <a:rPr lang="fi-FI" dirty="0"/>
              <a:t> </a:t>
            </a:r>
            <a:r>
              <a:rPr lang="fi-FI" dirty="0" err="1"/>
              <a:t>egen</a:t>
            </a:r>
            <a:r>
              <a:rPr lang="fi-FI" dirty="0"/>
              <a:t> </a:t>
            </a:r>
            <a:r>
              <a:rPr lang="fi-FI" dirty="0" err="1"/>
              <a:t>spelare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lämplig</a:t>
            </a:r>
            <a:r>
              <a:rPr lang="fi-FI" dirty="0"/>
              <a:t>: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ljudet</a:t>
            </a:r>
            <a:r>
              <a:rPr lang="fi-FI" dirty="0"/>
              <a:t> </a:t>
            </a:r>
            <a:r>
              <a:rPr lang="fi-FI" dirty="0" err="1"/>
              <a:t>hörs</a:t>
            </a:r>
            <a:r>
              <a:rPr lang="fi-FI" dirty="0"/>
              <a:t> -&gt; </a:t>
            </a:r>
            <a:r>
              <a:rPr lang="fi-FI" dirty="0" err="1"/>
              <a:t>spelaren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lämplig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Om</a:t>
            </a:r>
            <a:r>
              <a:rPr lang="fi-FI" dirty="0"/>
              <a:t> du </a:t>
            </a:r>
            <a:r>
              <a:rPr lang="fi-FI" dirty="0" err="1"/>
              <a:t>har</a:t>
            </a:r>
            <a:r>
              <a:rPr lang="fi-FI" dirty="0"/>
              <a:t> för </a:t>
            </a:r>
            <a:r>
              <a:rPr lang="fi-FI" dirty="0" err="1"/>
              <a:t>avsikt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köpa</a:t>
            </a:r>
            <a:r>
              <a:rPr lang="fi-FI" dirty="0"/>
              <a:t> en CD-</a:t>
            </a:r>
            <a:r>
              <a:rPr lang="fi-FI" dirty="0" err="1"/>
              <a:t>spelare</a:t>
            </a:r>
            <a:r>
              <a:rPr lang="fi-FI" dirty="0"/>
              <a:t> för </a:t>
            </a:r>
            <a:r>
              <a:rPr lang="fi-FI" dirty="0" err="1"/>
              <a:t>detta</a:t>
            </a:r>
            <a:r>
              <a:rPr lang="fi-FI" dirty="0"/>
              <a:t> </a:t>
            </a:r>
            <a:r>
              <a:rPr lang="fi-FI" dirty="0" err="1"/>
              <a:t>ändamål</a:t>
            </a:r>
            <a:r>
              <a:rPr lang="fi-FI" dirty="0"/>
              <a:t>,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viktigt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kontrollera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avlyssningen</a:t>
            </a:r>
            <a:r>
              <a:rPr lang="fi-FI" dirty="0"/>
              <a:t> </a:t>
            </a:r>
            <a:r>
              <a:rPr lang="fi-FI" dirty="0" err="1"/>
              <a:t>fortsätter</a:t>
            </a:r>
            <a:r>
              <a:rPr lang="fi-FI" dirty="0"/>
              <a:t> </a:t>
            </a:r>
            <a:r>
              <a:rPr lang="fi-FI" dirty="0" err="1"/>
              <a:t>där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slutade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Kundanvisning</a:t>
            </a:r>
            <a:r>
              <a:rPr lang="fi-FI" dirty="0"/>
              <a:t> </a:t>
            </a:r>
            <a:r>
              <a:rPr lang="fi-FI" u="sng" dirty="0">
                <a:hlinkClick r:id="rId2"/>
              </a:rPr>
              <a:t>www.celianet.fi/content/uploads/2017/07/svLyssning-av-Celias-CD-talb%C3%B6cker.pdf</a:t>
            </a:r>
            <a:endParaRPr lang="fi-FI" dirty="0"/>
          </a:p>
        </p:txBody>
      </p:sp>
      <p:pic>
        <p:nvPicPr>
          <p:cNvPr id="6" name="Kuva 5" descr="Två bilder av spelare.">
            <a:extLst>
              <a:ext uri="{FF2B5EF4-FFF2-40B4-BE49-F238E27FC236}">
                <a16:creationId xmlns:a16="http://schemas.microsoft.com/office/drawing/2014/main" id="{C348D53E-415C-4A7F-8216-50D92251F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54" y="1777380"/>
            <a:ext cx="323271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417380"/>
          </a:xfrm>
        </p:spPr>
        <p:txBody>
          <a:bodyPr/>
          <a:lstStyle/>
          <a:p>
            <a:r>
              <a:rPr lang="fi-FI" dirty="0" err="1"/>
              <a:t>Celias</a:t>
            </a:r>
            <a:r>
              <a:rPr lang="fi-FI" dirty="0"/>
              <a:t> CD-</a:t>
            </a:r>
            <a:r>
              <a:rPr lang="fi-FI" dirty="0" err="1"/>
              <a:t>talböcker</a:t>
            </a:r>
            <a:r>
              <a:rPr lang="fi-FI" dirty="0"/>
              <a:t> i </a:t>
            </a:r>
            <a:r>
              <a:rPr lang="fi-FI" dirty="0" err="1"/>
              <a:t>biblioteket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777380"/>
            <a:ext cx="3960440" cy="3600400"/>
          </a:xfrm>
        </p:spPr>
        <p:txBody>
          <a:bodyPr>
            <a:normAutofit fontScale="92500" lnSpcReduction="10000"/>
          </a:bodyPr>
          <a:lstStyle/>
          <a:p>
            <a:endParaRPr lang="fi-FI" sz="1600" dirty="0"/>
          </a:p>
          <a:p>
            <a:pPr lvl="0"/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ett </a:t>
            </a:r>
            <a:r>
              <a:rPr lang="fi-FI" dirty="0" err="1"/>
              <a:t>antal</a:t>
            </a:r>
            <a:r>
              <a:rPr lang="fi-FI" dirty="0"/>
              <a:t> Celia CD-</a:t>
            </a:r>
            <a:r>
              <a:rPr lang="fi-FI" dirty="0" err="1"/>
              <a:t>talböcker</a:t>
            </a:r>
            <a:r>
              <a:rPr lang="fi-FI" dirty="0"/>
              <a:t> i </a:t>
            </a:r>
            <a:r>
              <a:rPr lang="fi-FI" dirty="0" err="1"/>
              <a:t>bibliotekshyllan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/>
              <a:t>CD-</a:t>
            </a:r>
            <a:r>
              <a:rPr lang="fi-FI" dirty="0" err="1"/>
              <a:t>skivor</a:t>
            </a:r>
            <a:r>
              <a:rPr lang="fi-FI" dirty="0"/>
              <a:t> </a:t>
            </a:r>
            <a:r>
              <a:rPr lang="fi-FI" dirty="0" err="1"/>
              <a:t>lånas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returneras</a:t>
            </a:r>
            <a:r>
              <a:rPr lang="fi-FI" dirty="0"/>
              <a:t> </a:t>
            </a:r>
            <a:r>
              <a:rPr lang="fi-FI" dirty="0" err="1"/>
              <a:t>precis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övriga</a:t>
            </a:r>
            <a:r>
              <a:rPr lang="fi-FI" dirty="0"/>
              <a:t> </a:t>
            </a:r>
            <a:r>
              <a:rPr lang="fi-FI" dirty="0" err="1"/>
              <a:t>materialet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lånas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biblioteket</a:t>
            </a:r>
            <a:r>
              <a:rPr lang="fi-FI" dirty="0"/>
              <a:t>. 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framföra</a:t>
            </a:r>
            <a:r>
              <a:rPr lang="fi-FI" dirty="0"/>
              <a:t> </a:t>
            </a:r>
            <a:r>
              <a:rPr lang="fi-FI" dirty="0" err="1"/>
              <a:t>önskemål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personalen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anskaffning</a:t>
            </a:r>
            <a:r>
              <a:rPr lang="fi-FI" dirty="0"/>
              <a:t> av </a:t>
            </a:r>
            <a:r>
              <a:rPr lang="fi-FI" dirty="0" err="1"/>
              <a:t>nya</a:t>
            </a:r>
            <a:r>
              <a:rPr lang="fi-FI" dirty="0"/>
              <a:t> </a:t>
            </a:r>
            <a:r>
              <a:rPr lang="fi-FI" dirty="0" err="1"/>
              <a:t>böcker</a:t>
            </a:r>
            <a:r>
              <a:rPr lang="fi-FI" dirty="0"/>
              <a:t>.</a:t>
            </a:r>
            <a:endParaRPr lang="fi-FI" b="1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02B1271-6675-4774-BEDE-5567139D8E5A}"/>
              </a:ext>
            </a:extLst>
          </p:cNvPr>
          <p:cNvSpPr txBox="1"/>
          <p:nvPr/>
        </p:nvSpPr>
        <p:spPr>
          <a:xfrm>
            <a:off x="5508104" y="4657700"/>
            <a:ext cx="283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CD-</a:t>
            </a:r>
            <a:r>
              <a:rPr lang="fi-FI" sz="1400" dirty="0" err="1"/>
              <a:t>hyllan</a:t>
            </a:r>
            <a:r>
              <a:rPr lang="fi-FI" sz="1400" dirty="0"/>
              <a:t> </a:t>
            </a:r>
            <a:r>
              <a:rPr lang="fi-FI" sz="1400" dirty="0" err="1"/>
              <a:t>vid</a:t>
            </a:r>
            <a:r>
              <a:rPr lang="fi-FI" sz="1400" dirty="0"/>
              <a:t> </a:t>
            </a:r>
            <a:r>
              <a:rPr lang="fi-FI" sz="1400" dirty="0" err="1"/>
              <a:t>Karleby</a:t>
            </a:r>
            <a:r>
              <a:rPr lang="fi-FI" sz="1400" dirty="0"/>
              <a:t> </a:t>
            </a:r>
            <a:r>
              <a:rPr lang="fi-FI" sz="1400" dirty="0" err="1"/>
              <a:t>bibliotek</a:t>
            </a:r>
            <a:endParaRPr lang="fi-FI" sz="1600" dirty="0"/>
          </a:p>
        </p:txBody>
      </p:sp>
      <p:pic>
        <p:nvPicPr>
          <p:cNvPr id="9" name="Kuva 3" descr="CD-hyllan vid Karleby bibliotek&#10;">
            <a:extLst>
              <a:ext uri="{FF2B5EF4-FFF2-40B4-BE49-F238E27FC236}">
                <a16:creationId xmlns:a16="http://schemas.microsoft.com/office/drawing/2014/main" id="{329361FB-6C54-4A12-AE3F-04C0506D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157200"/>
            <a:ext cx="2550450" cy="3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75556" y="2281436"/>
            <a:ext cx="7992888" cy="792088"/>
          </a:xfrm>
        </p:spPr>
        <p:txBody>
          <a:bodyPr/>
          <a:lstStyle/>
          <a:p>
            <a:pPr marL="457200" indent="-457200"/>
            <a:r>
              <a:rPr lang="fi-FI" dirty="0"/>
              <a:t>3. </a:t>
            </a:r>
            <a:r>
              <a:rPr lang="fi-FI" sz="3600" dirty="0"/>
              <a:t>För </a:t>
            </a:r>
            <a:r>
              <a:rPr lang="fi-FI" sz="3600" dirty="0" err="1"/>
              <a:t>vem</a:t>
            </a:r>
            <a:r>
              <a:rPr lang="fi-FI" sz="3600" dirty="0"/>
              <a:t> </a:t>
            </a:r>
            <a:r>
              <a:rPr lang="fi-FI" sz="3600" dirty="0" err="1"/>
              <a:t>är</a:t>
            </a:r>
            <a:r>
              <a:rPr lang="fi-FI" sz="3600" dirty="0"/>
              <a:t> </a:t>
            </a:r>
            <a:r>
              <a:rPr lang="fi-FI" sz="3600" dirty="0" err="1"/>
              <a:t>tjänsterna</a:t>
            </a:r>
            <a:r>
              <a:rPr lang="fi-FI" sz="3600" dirty="0"/>
              <a:t> </a:t>
            </a:r>
            <a:r>
              <a:rPr lang="fi-FI" sz="3600" dirty="0" err="1"/>
              <a:t>avsedda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5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344816" cy="841316"/>
          </a:xfrm>
        </p:spPr>
        <p:txBody>
          <a:bodyPr/>
          <a:lstStyle/>
          <a:p>
            <a:r>
              <a:rPr lang="fi-FI" sz="3600" dirty="0" err="1"/>
              <a:t>Användarrätten</a:t>
            </a:r>
            <a:r>
              <a:rPr lang="fi-FI" sz="3600" dirty="0"/>
              <a:t> </a:t>
            </a:r>
            <a:r>
              <a:rPr lang="fi-FI" sz="3600" dirty="0" err="1"/>
              <a:t>är</a:t>
            </a:r>
            <a:r>
              <a:rPr lang="fi-FI" sz="3600" dirty="0"/>
              <a:t> </a:t>
            </a:r>
            <a:r>
              <a:rPr lang="fi-FI" sz="3600" dirty="0" err="1"/>
              <a:t>begränsad</a:t>
            </a: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01316"/>
            <a:ext cx="5400600" cy="4054684"/>
          </a:xfrm>
        </p:spPr>
        <p:txBody>
          <a:bodyPr>
            <a:normAutofit/>
          </a:bodyPr>
          <a:lstStyle/>
          <a:p>
            <a:pPr lvl="0"/>
            <a:r>
              <a:rPr lang="fi-FI" dirty="0" err="1"/>
              <a:t>Celias</a:t>
            </a:r>
            <a:r>
              <a:rPr lang="fi-FI" dirty="0"/>
              <a:t> </a:t>
            </a:r>
            <a:r>
              <a:rPr lang="fi-FI" dirty="0" err="1"/>
              <a:t>tjänster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användas</a:t>
            </a:r>
            <a:r>
              <a:rPr lang="fi-FI" dirty="0"/>
              <a:t> av alla, </a:t>
            </a:r>
            <a:r>
              <a:rPr lang="fi-FI" dirty="0" err="1"/>
              <a:t>utan</a:t>
            </a:r>
            <a:r>
              <a:rPr lang="fi-FI" dirty="0"/>
              <a:t> </a:t>
            </a:r>
            <a:r>
              <a:rPr lang="fi-FI" dirty="0" err="1"/>
              <a:t>användarrätten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begränsad</a:t>
            </a:r>
            <a:r>
              <a:rPr lang="fi-FI" dirty="0"/>
              <a:t>.</a:t>
            </a:r>
          </a:p>
          <a:p>
            <a:pPr lvl="0"/>
            <a:endParaRPr lang="fi-FI" dirty="0"/>
          </a:p>
          <a:p>
            <a:pPr lvl="0"/>
            <a:r>
              <a:rPr lang="fi-FI" dirty="0" err="1"/>
              <a:t>Tjänsten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avsedd</a:t>
            </a:r>
            <a:r>
              <a:rPr lang="fi-FI" dirty="0"/>
              <a:t> </a:t>
            </a:r>
            <a:r>
              <a:rPr lang="fi-FI" dirty="0" err="1"/>
              <a:t>endast</a:t>
            </a:r>
            <a:r>
              <a:rPr lang="fi-FI" dirty="0"/>
              <a:t> för </a:t>
            </a:r>
            <a:r>
              <a:rPr lang="fi-FI" dirty="0" err="1"/>
              <a:t>personer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tryckta</a:t>
            </a:r>
            <a:r>
              <a:rPr lang="fi-FI" dirty="0"/>
              <a:t> </a:t>
            </a:r>
            <a:r>
              <a:rPr lang="fi-FI" dirty="0" err="1"/>
              <a:t>böcker</a:t>
            </a:r>
            <a:r>
              <a:rPr lang="fi-FI" dirty="0"/>
              <a:t>.</a:t>
            </a:r>
          </a:p>
          <a:p>
            <a:pPr lvl="0"/>
            <a:endParaRPr lang="fi-FI" dirty="0"/>
          </a:p>
          <a:p>
            <a:pPr lvl="0"/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</a:t>
            </a:r>
            <a:r>
              <a:rPr lang="fi-FI" dirty="0" err="1"/>
              <a:t>många</a:t>
            </a:r>
            <a:r>
              <a:rPr lang="fi-FI" dirty="0"/>
              <a:t>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orsaker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läsnedsättning</a:t>
            </a:r>
            <a:r>
              <a:rPr lang="fi-FI" dirty="0"/>
              <a:t>:</a:t>
            </a:r>
            <a:br>
              <a:rPr lang="fi-FI" dirty="0"/>
            </a:b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exempel</a:t>
            </a:r>
            <a:r>
              <a:rPr lang="fi-FI" dirty="0"/>
              <a:t> </a:t>
            </a:r>
            <a:r>
              <a:rPr lang="fi-FI" dirty="0" err="1"/>
              <a:t>synnedsättning</a:t>
            </a:r>
            <a:r>
              <a:rPr lang="fi-FI" dirty="0"/>
              <a:t>, </a:t>
            </a:r>
            <a:r>
              <a:rPr lang="fi-FI" dirty="0" err="1"/>
              <a:t>inlärningssvårigheter</a:t>
            </a:r>
            <a:r>
              <a:rPr lang="fi-FI" dirty="0"/>
              <a:t>, </a:t>
            </a:r>
            <a:r>
              <a:rPr lang="fi-FI" dirty="0" err="1"/>
              <a:t>nedsatt</a:t>
            </a:r>
            <a:r>
              <a:rPr lang="fi-FI" dirty="0"/>
              <a:t> </a:t>
            </a:r>
            <a:r>
              <a:rPr lang="fi-FI" dirty="0" err="1"/>
              <a:t>funktionsförmåga</a:t>
            </a:r>
            <a:r>
              <a:rPr lang="fi-FI" dirty="0"/>
              <a:t>, </a:t>
            </a:r>
            <a:r>
              <a:rPr lang="fi-FI" dirty="0" err="1"/>
              <a:t>många</a:t>
            </a:r>
            <a:r>
              <a:rPr lang="fi-FI" dirty="0"/>
              <a:t> </a:t>
            </a:r>
            <a:r>
              <a:rPr lang="fi-FI" dirty="0" err="1"/>
              <a:t>sjukdomar</a:t>
            </a:r>
            <a:r>
              <a:rPr lang="fi-FI" dirty="0"/>
              <a:t>.</a:t>
            </a:r>
          </a:p>
          <a:p>
            <a:pPr lvl="0"/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285227C-8E89-49C1-B8DB-474FBE7FC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9" y="1295973"/>
            <a:ext cx="2824210" cy="3721767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78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475656" y="2353444"/>
            <a:ext cx="6480720" cy="1368152"/>
          </a:xfrm>
        </p:spPr>
        <p:txBody>
          <a:bodyPr/>
          <a:lstStyle/>
          <a:p>
            <a:pPr marL="457200" indent="-457200"/>
            <a:r>
              <a:rPr lang="fi-FI" dirty="0"/>
              <a:t>4. </a:t>
            </a:r>
            <a:r>
              <a:rPr lang="fi-FI" sz="3600" dirty="0" err="1"/>
              <a:t>Hur</a:t>
            </a:r>
            <a:r>
              <a:rPr lang="fi-FI" sz="3600" dirty="0"/>
              <a:t> </a:t>
            </a:r>
            <a:r>
              <a:rPr lang="fi-FI" sz="3600" dirty="0" err="1"/>
              <a:t>ansluter</a:t>
            </a:r>
            <a:r>
              <a:rPr lang="fi-FI" sz="3600" dirty="0"/>
              <a:t> </a:t>
            </a:r>
            <a:r>
              <a:rPr lang="fi-FI" sz="3600" dirty="0" err="1"/>
              <a:t>man</a:t>
            </a:r>
            <a:r>
              <a:rPr lang="fi-FI" sz="3600" dirty="0"/>
              <a:t> </a:t>
            </a:r>
            <a:r>
              <a:rPr lang="fi-FI" sz="3600" dirty="0" err="1"/>
              <a:t>sig</a:t>
            </a:r>
            <a:r>
              <a:rPr lang="fi-FI" sz="3600" dirty="0"/>
              <a:t> </a:t>
            </a:r>
            <a:br>
              <a:rPr lang="fi-FI" sz="3600" dirty="0"/>
            </a:br>
            <a:r>
              <a:rPr lang="fi-FI" sz="3600" dirty="0"/>
              <a:t>  </a:t>
            </a:r>
            <a:r>
              <a:rPr lang="fi-FI" sz="3600" dirty="0" err="1"/>
              <a:t>till</a:t>
            </a:r>
            <a:r>
              <a:rPr lang="fi-FI" sz="3600" dirty="0"/>
              <a:t> </a:t>
            </a:r>
            <a:r>
              <a:rPr lang="fi-FI" sz="3600" dirty="0" err="1"/>
              <a:t>tjänsten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3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913324"/>
          </a:xfrm>
        </p:spPr>
        <p:txBody>
          <a:bodyPr/>
          <a:lstStyle/>
          <a:p>
            <a:r>
              <a:rPr lang="fi-FI" dirty="0" err="1"/>
              <a:t>Fråga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biblioteket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01316"/>
            <a:ext cx="5184576" cy="4054684"/>
          </a:xfrm>
        </p:spPr>
        <p:txBody>
          <a:bodyPr>
            <a:normAutofit fontScale="85000" lnSpcReduction="10000"/>
          </a:bodyPr>
          <a:lstStyle/>
          <a:p>
            <a:endParaRPr lang="fi-FI" dirty="0"/>
          </a:p>
          <a:p>
            <a:pPr lvl="0"/>
            <a:r>
              <a:rPr lang="fi-FI" dirty="0" err="1"/>
              <a:t>Biblioteken</a:t>
            </a:r>
            <a:r>
              <a:rPr lang="fi-FI" dirty="0"/>
              <a:t> </a:t>
            </a:r>
            <a:r>
              <a:rPr lang="fi-FI" dirty="0" err="1"/>
              <a:t>ansluter</a:t>
            </a:r>
            <a:r>
              <a:rPr lang="fi-FI" dirty="0"/>
              <a:t> </a:t>
            </a:r>
            <a:r>
              <a:rPr lang="fi-FI" dirty="0" err="1"/>
              <a:t>kunder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Celia-</a:t>
            </a:r>
            <a:r>
              <a:rPr lang="fi-FI" dirty="0" err="1"/>
              <a:t>tjänsten</a:t>
            </a:r>
            <a:r>
              <a:rPr lang="fi-FI" dirty="0"/>
              <a:t>.</a:t>
            </a:r>
          </a:p>
          <a:p>
            <a:pPr lvl="0"/>
            <a:endParaRPr lang="fi-FI" dirty="0"/>
          </a:p>
          <a:p>
            <a:pPr lvl="0"/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biblioteket</a:t>
            </a:r>
            <a:r>
              <a:rPr lang="fi-FI" dirty="0"/>
              <a:t> </a:t>
            </a:r>
            <a:r>
              <a:rPr lang="fi-FI" dirty="0" err="1"/>
              <a:t>måste</a:t>
            </a:r>
            <a:r>
              <a:rPr lang="fi-FI" dirty="0"/>
              <a:t> </a:t>
            </a:r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boka</a:t>
            </a:r>
            <a:r>
              <a:rPr lang="fi-FI" dirty="0"/>
              <a:t> </a:t>
            </a:r>
            <a:r>
              <a:rPr lang="fi-FI" dirty="0" err="1"/>
              <a:t>tid</a:t>
            </a:r>
            <a:r>
              <a:rPr lang="fi-FI" dirty="0"/>
              <a:t> / </a:t>
            </a:r>
            <a:r>
              <a:rPr lang="fi-FI" dirty="0" err="1"/>
              <a:t>behöver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boka</a:t>
            </a:r>
            <a:r>
              <a:rPr lang="fi-FI" dirty="0"/>
              <a:t> </a:t>
            </a:r>
            <a:r>
              <a:rPr lang="fi-FI" dirty="0" err="1"/>
              <a:t>tid</a:t>
            </a:r>
            <a:r>
              <a:rPr lang="fi-FI" dirty="0"/>
              <a:t>? </a:t>
            </a:r>
            <a:r>
              <a:rPr lang="fi-FI" dirty="0" err="1">
                <a:solidFill>
                  <a:srgbClr val="FF0000"/>
                </a:solidFill>
              </a:rPr>
              <a:t>Skriv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här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hur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ni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går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tillväga</a:t>
            </a:r>
            <a:r>
              <a:rPr lang="fi-FI" dirty="0">
                <a:solidFill>
                  <a:srgbClr val="FF0000"/>
                </a:solidFill>
              </a:rPr>
              <a:t>!</a:t>
            </a:r>
          </a:p>
          <a:p>
            <a:pPr lvl="0"/>
            <a:endParaRPr lang="fi-FI" dirty="0"/>
          </a:p>
          <a:p>
            <a:pPr lvl="0"/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behöver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ha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något</a:t>
            </a:r>
            <a:r>
              <a:rPr lang="fi-FI" dirty="0"/>
              <a:t> </a:t>
            </a:r>
            <a:r>
              <a:rPr lang="fi-FI" dirty="0" err="1"/>
              <a:t>skriftligt</a:t>
            </a:r>
            <a:r>
              <a:rPr lang="fi-FI" dirty="0"/>
              <a:t> </a:t>
            </a:r>
            <a:r>
              <a:rPr lang="fi-FI" dirty="0" err="1"/>
              <a:t>intyg</a:t>
            </a:r>
            <a:r>
              <a:rPr lang="fi-FI" dirty="0"/>
              <a:t>, ett </a:t>
            </a:r>
            <a:r>
              <a:rPr lang="fi-FI" dirty="0" err="1"/>
              <a:t>muntligt</a:t>
            </a:r>
            <a:r>
              <a:rPr lang="fi-FI" dirty="0"/>
              <a:t> </a:t>
            </a:r>
            <a:r>
              <a:rPr lang="fi-FI" dirty="0" err="1"/>
              <a:t>meddelande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tillräckligt</a:t>
            </a:r>
            <a:r>
              <a:rPr lang="fi-FI" dirty="0"/>
              <a:t>.</a:t>
            </a:r>
          </a:p>
          <a:p>
            <a:pPr lvl="0"/>
            <a:endParaRPr lang="fi-FI" dirty="0"/>
          </a:p>
          <a:p>
            <a:pPr lvl="0"/>
            <a:r>
              <a:rPr lang="fi-FI" dirty="0" err="1"/>
              <a:t>När</a:t>
            </a:r>
            <a:r>
              <a:rPr lang="fi-FI" dirty="0"/>
              <a:t> du </a:t>
            </a:r>
            <a:r>
              <a:rPr lang="fi-FI" dirty="0" err="1"/>
              <a:t>ansluter</a:t>
            </a:r>
            <a:r>
              <a:rPr lang="fi-FI" dirty="0"/>
              <a:t> </a:t>
            </a:r>
            <a:r>
              <a:rPr lang="fi-FI" dirty="0" err="1"/>
              <a:t>dig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du </a:t>
            </a:r>
            <a:r>
              <a:rPr lang="fi-FI" dirty="0" err="1"/>
              <a:t>inledande</a:t>
            </a:r>
            <a:r>
              <a:rPr lang="fi-FI" dirty="0"/>
              <a:t> </a:t>
            </a:r>
            <a:r>
              <a:rPr lang="fi-FI" dirty="0" err="1"/>
              <a:t>handledning</a:t>
            </a:r>
            <a:r>
              <a:rPr lang="fi-FI" dirty="0"/>
              <a:t> för </a:t>
            </a:r>
            <a:r>
              <a:rPr lang="fi-FI" dirty="0" err="1"/>
              <a:t>användningen</a:t>
            </a:r>
            <a:r>
              <a:rPr lang="fi-FI" dirty="0"/>
              <a:t>. </a:t>
            </a:r>
            <a:r>
              <a:rPr lang="fi-FI" dirty="0" err="1"/>
              <a:t>Om</a:t>
            </a:r>
            <a:r>
              <a:rPr lang="fi-FI" dirty="0"/>
              <a:t> du </a:t>
            </a:r>
            <a:r>
              <a:rPr lang="fi-FI" dirty="0" err="1"/>
              <a:t>använder</a:t>
            </a:r>
            <a:r>
              <a:rPr lang="fi-FI" dirty="0"/>
              <a:t> en </a:t>
            </a:r>
            <a:r>
              <a:rPr lang="fi-FI" dirty="0" err="1"/>
              <a:t>smarttelefon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surfplatta</a:t>
            </a:r>
            <a:r>
              <a:rPr lang="fi-FI" dirty="0"/>
              <a:t> </a:t>
            </a:r>
            <a:r>
              <a:rPr lang="fi-FI" dirty="0" err="1"/>
              <a:t>ska</a:t>
            </a:r>
            <a:r>
              <a:rPr lang="fi-FI" dirty="0"/>
              <a:t> du </a:t>
            </a:r>
            <a:r>
              <a:rPr lang="fi-FI" dirty="0" err="1"/>
              <a:t>ta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dig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74A09C9-ABED-45E8-8350-C2503D12D1DC}"/>
              </a:ext>
            </a:extLst>
          </p:cNvPr>
          <p:cNvSpPr txBox="1"/>
          <p:nvPr/>
        </p:nvSpPr>
        <p:spPr>
          <a:xfrm>
            <a:off x="6542856" y="28575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Lägg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en bild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lang="fi-FI" dirty="0" err="1"/>
              <a:t>bibliotek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13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403648" y="2353444"/>
            <a:ext cx="7272808" cy="936104"/>
          </a:xfrm>
        </p:spPr>
        <p:txBody>
          <a:bodyPr>
            <a:normAutofit/>
          </a:bodyPr>
          <a:lstStyle/>
          <a:p>
            <a:r>
              <a:rPr lang="fi-FI" sz="2400" dirty="0" err="1"/>
              <a:t>Mer</a:t>
            </a:r>
            <a:r>
              <a:rPr lang="fi-FI" sz="2400" dirty="0"/>
              <a:t> </a:t>
            </a:r>
            <a:r>
              <a:rPr lang="fi-FI" sz="2400" dirty="0" err="1"/>
              <a:t>information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webbplatsen</a:t>
            </a:r>
            <a:r>
              <a:rPr lang="fi-FI" sz="2400" dirty="0"/>
              <a:t>: www.celia.fi/sv/</a:t>
            </a:r>
          </a:p>
          <a:p>
            <a:r>
              <a:rPr lang="fi-FI" sz="2400" dirty="0" err="1"/>
              <a:t>Boksortimentet</a:t>
            </a:r>
            <a:r>
              <a:rPr lang="fi-FI" sz="2400" dirty="0"/>
              <a:t>: www.celianet.fi/sv/</a:t>
            </a:r>
          </a:p>
        </p:txBody>
      </p:sp>
    </p:spTree>
    <p:extLst>
      <p:ext uri="{BB962C8B-B14F-4D97-AF65-F5344CB8AC3E}">
        <p14:creationId xmlns:p14="http://schemas.microsoft.com/office/powerpoint/2010/main" val="4110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Ämnen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345332"/>
            <a:ext cx="7632848" cy="38884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lvl="0" indent="-457200"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tjänster</a:t>
            </a:r>
            <a:r>
              <a:rPr lang="fi-FI" sz="2400" dirty="0"/>
              <a:t> </a:t>
            </a:r>
            <a:r>
              <a:rPr lang="fi-FI" sz="2400" dirty="0" err="1"/>
              <a:t>erbjuder</a:t>
            </a:r>
            <a:r>
              <a:rPr lang="fi-FI" sz="2400" dirty="0"/>
              <a:t> Celia</a:t>
            </a:r>
            <a:endParaRPr lang="fi-FI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används</a:t>
            </a:r>
            <a:r>
              <a:rPr lang="fi-FI" sz="2400" dirty="0"/>
              <a:t> </a:t>
            </a:r>
            <a:r>
              <a:rPr lang="fi-FI" sz="2400" dirty="0" err="1"/>
              <a:t>Celias</a:t>
            </a:r>
            <a:r>
              <a:rPr lang="fi-FI" sz="2400" dirty="0"/>
              <a:t> </a:t>
            </a:r>
            <a:r>
              <a:rPr lang="fi-FI" sz="2400" dirty="0" err="1"/>
              <a:t>tjänster</a:t>
            </a:r>
            <a:endParaRPr lang="fi-FI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fi-FI" sz="2400" dirty="0"/>
              <a:t>För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tjänsterna</a:t>
            </a:r>
            <a:r>
              <a:rPr lang="fi-FI" sz="2400" dirty="0"/>
              <a:t> </a:t>
            </a:r>
            <a:r>
              <a:rPr lang="fi-FI" sz="2400" dirty="0" err="1"/>
              <a:t>avsedda</a:t>
            </a:r>
            <a:endParaRPr lang="fi-FI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ansluter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tjänsten</a:t>
            </a:r>
            <a:endParaRPr lang="fi-FI" sz="24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2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19572" y="2281436"/>
            <a:ext cx="7704856" cy="864096"/>
          </a:xfrm>
        </p:spPr>
        <p:txBody>
          <a:bodyPr/>
          <a:lstStyle/>
          <a:p>
            <a:pPr marL="457200" indent="-457200"/>
            <a:r>
              <a:rPr lang="fi-FI" dirty="0"/>
              <a:t>1</a:t>
            </a:r>
            <a:r>
              <a:rPr lang="fi-FI" sz="3700" dirty="0"/>
              <a:t>. </a:t>
            </a:r>
            <a:r>
              <a:rPr lang="fi-FI" sz="3700" dirty="0" err="1"/>
              <a:t>Vilka</a:t>
            </a:r>
            <a:r>
              <a:rPr lang="fi-FI" sz="3700" dirty="0"/>
              <a:t> </a:t>
            </a:r>
            <a:r>
              <a:rPr lang="fi-FI" sz="3700" dirty="0" err="1"/>
              <a:t>tjänster</a:t>
            </a:r>
            <a:r>
              <a:rPr lang="fi-FI" sz="3700" dirty="0"/>
              <a:t> </a:t>
            </a:r>
            <a:r>
              <a:rPr lang="fi-FI" sz="3700" dirty="0" err="1"/>
              <a:t>erbjuder</a:t>
            </a:r>
            <a:r>
              <a:rPr lang="fi-FI" sz="3700" dirty="0"/>
              <a:t> Celia</a:t>
            </a:r>
          </a:p>
        </p:txBody>
      </p:sp>
    </p:spTree>
    <p:extLst>
      <p:ext uri="{BB962C8B-B14F-4D97-AF65-F5344CB8AC3E}">
        <p14:creationId xmlns:p14="http://schemas.microsoft.com/office/powerpoint/2010/main" val="37542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345372"/>
          </a:xfrm>
        </p:spPr>
        <p:txBody>
          <a:bodyPr/>
          <a:lstStyle/>
          <a:p>
            <a:r>
              <a:rPr lang="fi-FI" dirty="0" err="1"/>
              <a:t>Tusentals</a:t>
            </a:r>
            <a:r>
              <a:rPr lang="fi-FI" dirty="0"/>
              <a:t> </a:t>
            </a:r>
            <a:r>
              <a:rPr lang="fi-FI" dirty="0" err="1"/>
              <a:t>talböcker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633364"/>
            <a:ext cx="4968552" cy="3600400"/>
          </a:xfrm>
        </p:spPr>
        <p:txBody>
          <a:bodyPr>
            <a:normAutofit fontScale="77500" lnSpcReduction="20000"/>
          </a:bodyPr>
          <a:lstStyle/>
          <a:p>
            <a:endParaRPr lang="fi-FI" dirty="0"/>
          </a:p>
          <a:p>
            <a:pPr marL="396000" lvl="0">
              <a:spcBef>
                <a:spcPts val="456"/>
              </a:spcBef>
            </a:pPr>
            <a:r>
              <a:rPr lang="fi-FI" dirty="0"/>
              <a:t>I </a:t>
            </a:r>
            <a:r>
              <a:rPr lang="fi-FI" dirty="0" err="1"/>
              <a:t>Celias</a:t>
            </a:r>
            <a:r>
              <a:rPr lang="fi-FI" dirty="0"/>
              <a:t> </a:t>
            </a:r>
            <a:r>
              <a:rPr lang="fi-FI" dirty="0" err="1"/>
              <a:t>samlingar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</a:t>
            </a:r>
            <a:r>
              <a:rPr lang="fi-FI" dirty="0" err="1"/>
              <a:t>cirka</a:t>
            </a:r>
            <a:r>
              <a:rPr lang="fi-FI" dirty="0"/>
              <a:t> 50 000 </a:t>
            </a:r>
            <a:r>
              <a:rPr lang="fi-FI" dirty="0" err="1"/>
              <a:t>talböcker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lånas</a:t>
            </a:r>
            <a:r>
              <a:rPr lang="fi-FI" dirty="0"/>
              <a:t>.</a:t>
            </a:r>
          </a:p>
          <a:p>
            <a:pPr marL="396000" lvl="0">
              <a:spcBef>
                <a:spcPts val="456"/>
              </a:spcBef>
            </a:pPr>
            <a:endParaRPr lang="fi-FI" b="1" dirty="0"/>
          </a:p>
          <a:p>
            <a:pPr marL="396000" lvl="0">
              <a:spcBef>
                <a:spcPts val="456"/>
              </a:spcBef>
            </a:pPr>
            <a:r>
              <a:rPr lang="fi-FI" dirty="0"/>
              <a:t>Av </a:t>
            </a:r>
            <a:r>
              <a:rPr lang="fi-FI" dirty="0" err="1"/>
              <a:t>dessa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nästan</a:t>
            </a:r>
            <a:r>
              <a:rPr lang="fi-FI" dirty="0"/>
              <a:t> 10 000 </a:t>
            </a:r>
            <a:r>
              <a:rPr lang="fi-FI" dirty="0" err="1"/>
              <a:t>svenskspråkiga</a:t>
            </a:r>
            <a:r>
              <a:rPr lang="fi-FI" dirty="0"/>
              <a:t>.</a:t>
            </a:r>
          </a:p>
          <a:p>
            <a:pPr marL="396000" lvl="0">
              <a:spcBef>
                <a:spcPts val="456"/>
              </a:spcBef>
            </a:pPr>
            <a:endParaRPr lang="fi-FI" b="1" dirty="0"/>
          </a:p>
          <a:p>
            <a:pPr marL="396000" lvl="0">
              <a:spcBef>
                <a:spcPts val="456"/>
              </a:spcBef>
            </a:pP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produceras</a:t>
            </a:r>
            <a:r>
              <a:rPr lang="fi-FI" dirty="0"/>
              <a:t> hela </a:t>
            </a:r>
            <a:r>
              <a:rPr lang="fi-FI" dirty="0" err="1"/>
              <a:t>tiden</a:t>
            </a:r>
            <a:r>
              <a:rPr lang="fi-FI" dirty="0"/>
              <a:t> </a:t>
            </a:r>
            <a:r>
              <a:rPr lang="fi-FI" dirty="0" err="1"/>
              <a:t>fler</a:t>
            </a:r>
            <a:r>
              <a:rPr lang="fi-FI" dirty="0"/>
              <a:t> </a:t>
            </a:r>
            <a:r>
              <a:rPr lang="fi-FI" dirty="0" err="1"/>
              <a:t>talböcker</a:t>
            </a:r>
            <a:r>
              <a:rPr lang="fi-FI" dirty="0"/>
              <a:t>.</a:t>
            </a:r>
          </a:p>
          <a:p>
            <a:pPr marL="396000" lvl="0">
              <a:spcBef>
                <a:spcPts val="456"/>
              </a:spcBef>
            </a:pPr>
            <a:endParaRPr lang="fi-FI" b="1" dirty="0"/>
          </a:p>
          <a:p>
            <a:pPr marL="396000" lvl="0">
              <a:spcBef>
                <a:spcPts val="456"/>
              </a:spcBef>
            </a:pPr>
            <a:r>
              <a:rPr lang="fi-FI" dirty="0" err="1"/>
              <a:t>Talbokssamlingen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ungefär</a:t>
            </a:r>
            <a:r>
              <a:rPr lang="fi-FI" dirty="0"/>
              <a:t> </a:t>
            </a:r>
            <a:r>
              <a:rPr lang="fi-FI" dirty="0" err="1"/>
              <a:t>likadan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bibliotekets</a:t>
            </a:r>
            <a:r>
              <a:rPr lang="fi-FI" dirty="0"/>
              <a:t> </a:t>
            </a:r>
            <a:r>
              <a:rPr lang="fi-FI" dirty="0" err="1"/>
              <a:t>samling</a:t>
            </a:r>
            <a:r>
              <a:rPr lang="fi-FI" dirty="0"/>
              <a:t>; </a:t>
            </a:r>
            <a:r>
              <a:rPr lang="fi-FI" dirty="0" err="1"/>
              <a:t>underhållning</a:t>
            </a:r>
            <a:r>
              <a:rPr lang="fi-FI" dirty="0"/>
              <a:t>, </a:t>
            </a:r>
            <a:r>
              <a:rPr lang="fi-FI" dirty="0" err="1"/>
              <a:t>spänning</a:t>
            </a:r>
            <a:r>
              <a:rPr lang="fi-FI" dirty="0"/>
              <a:t>, </a:t>
            </a:r>
            <a:r>
              <a:rPr lang="fi-FI" dirty="0" err="1"/>
              <a:t>faktaböcker</a:t>
            </a:r>
            <a:r>
              <a:rPr lang="fi-FI" dirty="0"/>
              <a:t>.</a:t>
            </a:r>
          </a:p>
          <a:p>
            <a:pPr marL="396000" lvl="0">
              <a:spcBef>
                <a:spcPts val="456"/>
              </a:spcBef>
            </a:pPr>
            <a:endParaRPr lang="fi-FI" b="1" dirty="0"/>
          </a:p>
          <a:p>
            <a:pPr marL="396000" lvl="0">
              <a:spcBef>
                <a:spcPts val="456"/>
              </a:spcBef>
            </a:pP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</a:t>
            </a:r>
            <a:r>
              <a:rPr lang="fi-FI" dirty="0" err="1"/>
              <a:t>även</a:t>
            </a:r>
            <a:r>
              <a:rPr lang="fi-FI" dirty="0"/>
              <a:t> </a:t>
            </a:r>
            <a:r>
              <a:rPr lang="fi-FI" dirty="0" err="1"/>
              <a:t>barn</a:t>
            </a:r>
            <a:r>
              <a:rPr lang="fi-FI" dirty="0"/>
              <a:t>-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ungdomsböcker</a:t>
            </a:r>
            <a:r>
              <a:rPr lang="fi-FI" dirty="0"/>
              <a:t> </a:t>
            </a:r>
            <a:r>
              <a:rPr lang="fi-FI" dirty="0" err="1"/>
              <a:t>samt</a:t>
            </a:r>
            <a:r>
              <a:rPr lang="fi-FI" dirty="0"/>
              <a:t> </a:t>
            </a:r>
            <a:r>
              <a:rPr lang="fi-FI" dirty="0" err="1"/>
              <a:t>läroböcker</a:t>
            </a:r>
            <a:r>
              <a:rPr lang="fi-FI" dirty="0"/>
              <a:t> </a:t>
            </a:r>
            <a:r>
              <a:rPr lang="fi-FI" dirty="0" err="1"/>
              <a:t>allt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lågstadiet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universitetet</a:t>
            </a:r>
            <a:r>
              <a:rPr lang="fi-FI" dirty="0"/>
              <a:t>. </a:t>
            </a:r>
            <a:endParaRPr lang="fi-FI" b="1" dirty="0"/>
          </a:p>
          <a:p>
            <a:endParaRPr lang="fi-FI" dirty="0"/>
          </a:p>
          <a:p>
            <a:endParaRPr lang="fi-FI" dirty="0"/>
          </a:p>
          <a:p>
            <a:pPr lvl="0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2" name="Kuva 1" descr="En del av sidan www.celianet.fi/sv/sok-bocker/ ">
            <a:extLst>
              <a:ext uri="{FF2B5EF4-FFF2-40B4-BE49-F238E27FC236}">
                <a16:creationId xmlns:a16="http://schemas.microsoft.com/office/drawing/2014/main" id="{C25F042B-8B89-4C6C-831D-ADA32AFF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89348"/>
            <a:ext cx="3413735" cy="3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 err="1"/>
              <a:t>Tillgången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god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5472608" cy="3816424"/>
          </a:xfrm>
        </p:spPr>
        <p:txBody>
          <a:bodyPr>
            <a:normAutofit fontScale="77500" lnSpcReduction="20000"/>
          </a:bodyPr>
          <a:lstStyle/>
          <a:p>
            <a:endParaRPr lang="fi-FI" sz="1600" dirty="0"/>
          </a:p>
          <a:p>
            <a:pPr lvl="0"/>
            <a:r>
              <a:rPr lang="fi-FI" dirty="0" err="1"/>
              <a:t>Varje</a:t>
            </a:r>
            <a:r>
              <a:rPr lang="fi-FI" dirty="0"/>
              <a:t> </a:t>
            </a:r>
            <a:r>
              <a:rPr lang="fi-FI" dirty="0" err="1"/>
              <a:t>år</a:t>
            </a:r>
            <a:r>
              <a:rPr lang="fi-FI" dirty="0"/>
              <a:t> </a:t>
            </a:r>
            <a:r>
              <a:rPr lang="fi-FI" dirty="0" err="1"/>
              <a:t>spelas</a:t>
            </a:r>
            <a:r>
              <a:rPr lang="fi-FI" dirty="0"/>
              <a:t> </a:t>
            </a:r>
            <a:r>
              <a:rPr lang="fi-FI" dirty="0" err="1"/>
              <a:t>cirka</a:t>
            </a:r>
            <a:r>
              <a:rPr lang="fi-FI" dirty="0"/>
              <a:t> 1000 </a:t>
            </a:r>
            <a:r>
              <a:rPr lang="fi-FI" dirty="0" err="1"/>
              <a:t>nya</a:t>
            </a:r>
            <a:r>
              <a:rPr lang="fi-FI" dirty="0"/>
              <a:t> </a:t>
            </a:r>
            <a:r>
              <a:rPr lang="fi-FI" dirty="0" err="1"/>
              <a:t>talböcker</a:t>
            </a:r>
            <a:r>
              <a:rPr lang="fi-FI" dirty="0"/>
              <a:t> in.</a:t>
            </a:r>
          </a:p>
          <a:p>
            <a:pPr lvl="0"/>
            <a:endParaRPr lang="fi-FI" b="1" dirty="0"/>
          </a:p>
          <a:p>
            <a:pPr lvl="0"/>
            <a:r>
              <a:rPr lang="fi-FI" dirty="0"/>
              <a:t>Alla (</a:t>
            </a:r>
            <a:r>
              <a:rPr lang="fi-FI" dirty="0" err="1"/>
              <a:t>gamla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nya</a:t>
            </a:r>
            <a:r>
              <a:rPr lang="fi-FI" dirty="0"/>
              <a:t>) </a:t>
            </a:r>
            <a:r>
              <a:rPr lang="fi-FI" dirty="0" err="1"/>
              <a:t>färdiga</a:t>
            </a:r>
            <a:r>
              <a:rPr lang="fi-FI" dirty="0"/>
              <a:t> </a:t>
            </a:r>
            <a:r>
              <a:rPr lang="fi-FI" dirty="0" err="1"/>
              <a:t>böcker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lånas</a:t>
            </a:r>
            <a:r>
              <a:rPr lang="fi-FI" dirty="0"/>
              <a:t> </a:t>
            </a:r>
            <a:r>
              <a:rPr lang="fi-FI" dirty="0" err="1"/>
              <a:t>omedelbart</a:t>
            </a:r>
            <a:r>
              <a:rPr lang="fi-FI" dirty="0"/>
              <a:t>,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behöver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köa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Vem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helst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bläddra</a:t>
            </a:r>
            <a:r>
              <a:rPr lang="fi-FI" dirty="0"/>
              <a:t> </a:t>
            </a:r>
            <a:r>
              <a:rPr lang="fi-FI" dirty="0" err="1"/>
              <a:t>bland</a:t>
            </a:r>
            <a:r>
              <a:rPr lang="fi-FI" dirty="0"/>
              <a:t> </a:t>
            </a:r>
            <a:r>
              <a:rPr lang="fi-FI" dirty="0" err="1"/>
              <a:t>utbudet</a:t>
            </a:r>
            <a:r>
              <a:rPr lang="fi-FI" dirty="0"/>
              <a:t> av </a:t>
            </a:r>
            <a:r>
              <a:rPr lang="fi-FI" dirty="0" err="1"/>
              <a:t>böcker</a:t>
            </a:r>
            <a:r>
              <a:rPr lang="fi-FI" dirty="0"/>
              <a:t> </a:t>
            </a:r>
            <a:r>
              <a:rPr lang="fi-FI" b="1" u="sng" dirty="0">
                <a:hlinkClick r:id="rId2"/>
              </a:rPr>
              <a:t>www.celianet.fi/sv/</a:t>
            </a:r>
            <a:endParaRPr lang="fi-FI" b="1" u="sng" dirty="0"/>
          </a:p>
          <a:p>
            <a:pPr lvl="0"/>
            <a:endParaRPr lang="fi-FI" b="1" dirty="0"/>
          </a:p>
          <a:p>
            <a:pPr lvl="0"/>
            <a:r>
              <a:rPr lang="fi-FI" dirty="0" err="1"/>
              <a:t>Varje</a:t>
            </a:r>
            <a:r>
              <a:rPr lang="fi-FI" dirty="0"/>
              <a:t> </a:t>
            </a:r>
            <a:r>
              <a:rPr lang="fi-FI" dirty="0" err="1"/>
              <a:t>månad</a:t>
            </a:r>
            <a:r>
              <a:rPr lang="fi-FI" dirty="0"/>
              <a:t> </a:t>
            </a:r>
            <a:r>
              <a:rPr lang="fi-FI" dirty="0" err="1"/>
              <a:t>utkommer</a:t>
            </a:r>
            <a:r>
              <a:rPr lang="fi-FI" dirty="0"/>
              <a:t> en lista </a:t>
            </a:r>
            <a:r>
              <a:rPr lang="fi-FI" dirty="0" err="1"/>
              <a:t>över</a:t>
            </a:r>
            <a:r>
              <a:rPr lang="fi-FI" dirty="0"/>
              <a:t> </a:t>
            </a:r>
            <a:r>
              <a:rPr lang="fi-FI" dirty="0" err="1"/>
              <a:t>nya</a:t>
            </a:r>
            <a:r>
              <a:rPr lang="fi-FI" dirty="0"/>
              <a:t> </a:t>
            </a:r>
            <a:r>
              <a:rPr lang="fi-FI" dirty="0" err="1"/>
              <a:t>böcker</a:t>
            </a:r>
            <a:r>
              <a:rPr lang="fi-FI" dirty="0"/>
              <a:t> </a:t>
            </a:r>
            <a:r>
              <a:rPr lang="fi-FI" b="1" u="sng" dirty="0">
                <a:hlinkClick r:id="rId3"/>
              </a:rPr>
              <a:t>www.celianet.fi/sv/boktips/</a:t>
            </a:r>
            <a:endParaRPr lang="fi-FI" b="1" u="sng" dirty="0"/>
          </a:p>
          <a:p>
            <a:pPr lvl="0"/>
            <a:endParaRPr lang="fi-FI" b="1" dirty="0"/>
          </a:p>
          <a:p>
            <a:pPr lvl="0"/>
            <a:r>
              <a:rPr lang="fi-FI" dirty="0"/>
              <a:t>Listan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också</a:t>
            </a:r>
            <a:r>
              <a:rPr lang="fi-FI" dirty="0"/>
              <a:t> </a:t>
            </a:r>
            <a:r>
              <a:rPr lang="fi-FI" dirty="0" err="1"/>
              <a:t>beställas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e-</a:t>
            </a:r>
            <a:r>
              <a:rPr lang="fi-FI" dirty="0" err="1"/>
              <a:t>posten</a:t>
            </a:r>
            <a:r>
              <a:rPr lang="fi-FI" dirty="0"/>
              <a:t> </a:t>
            </a:r>
            <a:br>
              <a:rPr lang="fi-FI" dirty="0"/>
            </a:br>
            <a:r>
              <a:rPr lang="fi-FI" b="1" u="sng" dirty="0">
                <a:hlinkClick r:id="rId4"/>
              </a:rPr>
              <a:t>celia-se.mailpv.net/</a:t>
            </a:r>
            <a:endParaRPr lang="fi-FI" b="1" dirty="0"/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18627DE-E3DC-481F-8791-297094D5B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00" y="1417340"/>
            <a:ext cx="27432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345372"/>
          </a:xfrm>
        </p:spPr>
        <p:txBody>
          <a:bodyPr/>
          <a:lstStyle/>
          <a:p>
            <a:r>
              <a:rPr lang="fi-FI" dirty="0" err="1"/>
              <a:t>Talböcker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alternativ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705372"/>
            <a:ext cx="5400600" cy="3528392"/>
          </a:xfrm>
        </p:spPr>
        <p:txBody>
          <a:bodyPr>
            <a:normAutofit fontScale="70000" lnSpcReduction="20000"/>
          </a:bodyPr>
          <a:lstStyle/>
          <a:p>
            <a:endParaRPr lang="fi-FI" sz="1600" dirty="0"/>
          </a:p>
          <a:p>
            <a:pPr lvl="0"/>
            <a:r>
              <a:rPr lang="fi-FI" sz="2600" dirty="0" err="1"/>
              <a:t>Talböckernas</a:t>
            </a:r>
            <a:r>
              <a:rPr lang="fi-FI" sz="2600" dirty="0"/>
              <a:t> </a:t>
            </a:r>
            <a:r>
              <a:rPr lang="fi-FI" sz="2600" dirty="0" err="1"/>
              <a:t>andel</a:t>
            </a:r>
            <a:r>
              <a:rPr lang="fi-FI" sz="2600" dirty="0"/>
              <a:t> av </a:t>
            </a:r>
            <a:r>
              <a:rPr lang="fi-FI" sz="2600" dirty="0" err="1"/>
              <a:t>Celias</a:t>
            </a:r>
            <a:r>
              <a:rPr lang="fi-FI" sz="2600" dirty="0"/>
              <a:t> </a:t>
            </a:r>
            <a:r>
              <a:rPr lang="fi-FI" sz="2600" dirty="0" err="1"/>
              <a:t>inemot</a:t>
            </a:r>
            <a:r>
              <a:rPr lang="fi-FI" sz="2600" dirty="0"/>
              <a:t> en </a:t>
            </a:r>
            <a:r>
              <a:rPr lang="fi-FI" sz="2600" dirty="0" err="1"/>
              <a:t>miljon</a:t>
            </a:r>
            <a:r>
              <a:rPr lang="fi-FI" sz="2600" dirty="0"/>
              <a:t> </a:t>
            </a:r>
            <a:r>
              <a:rPr lang="fi-FI" sz="2600" dirty="0" err="1"/>
              <a:t>lån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årligen</a:t>
            </a:r>
            <a:r>
              <a:rPr lang="fi-FI" sz="2600" dirty="0"/>
              <a:t> </a:t>
            </a:r>
            <a:r>
              <a:rPr lang="fi-FI" sz="2600" dirty="0" err="1"/>
              <a:t>över</a:t>
            </a:r>
            <a:r>
              <a:rPr lang="fi-FI" sz="2600" dirty="0"/>
              <a:t> 90 %.</a:t>
            </a:r>
          </a:p>
          <a:p>
            <a:pPr lvl="0"/>
            <a:endParaRPr lang="fi-FI" sz="2600" b="1" dirty="0"/>
          </a:p>
          <a:p>
            <a:pPr lvl="0"/>
            <a:r>
              <a:rPr lang="fi-FI" sz="2600" dirty="0" err="1"/>
              <a:t>Antalet</a:t>
            </a:r>
            <a:r>
              <a:rPr lang="fi-FI" sz="2600" dirty="0"/>
              <a:t> </a:t>
            </a:r>
            <a:r>
              <a:rPr lang="fi-FI" sz="2600" dirty="0" err="1"/>
              <a:t>lånekunder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över</a:t>
            </a:r>
            <a:r>
              <a:rPr lang="fi-FI" sz="2600" dirty="0"/>
              <a:t> 50 000.</a:t>
            </a:r>
          </a:p>
          <a:p>
            <a:pPr lvl="0"/>
            <a:endParaRPr lang="fi-FI" sz="2600" b="1" dirty="0"/>
          </a:p>
          <a:p>
            <a:pPr lvl="0"/>
            <a:r>
              <a:rPr lang="fi-FI" sz="2600" dirty="0" err="1"/>
              <a:t>Några</a:t>
            </a:r>
            <a:r>
              <a:rPr lang="fi-FI" sz="2600" dirty="0"/>
              <a:t> </a:t>
            </a:r>
            <a:r>
              <a:rPr lang="fi-FI" sz="2600" dirty="0" err="1"/>
              <a:t>hundra</a:t>
            </a:r>
            <a:r>
              <a:rPr lang="fi-FI" sz="2600" dirty="0"/>
              <a:t> </a:t>
            </a:r>
            <a:r>
              <a:rPr lang="fi-FI" sz="2600" dirty="0" err="1"/>
              <a:t>lånekunder</a:t>
            </a:r>
            <a:r>
              <a:rPr lang="fi-FI" sz="2600" dirty="0"/>
              <a:t> </a:t>
            </a:r>
            <a:r>
              <a:rPr lang="fi-FI" sz="2600" dirty="0" err="1"/>
              <a:t>använder</a:t>
            </a:r>
            <a:r>
              <a:rPr lang="fi-FI" sz="2600" dirty="0"/>
              <a:t> </a:t>
            </a:r>
            <a:r>
              <a:rPr lang="fi-FI" sz="2600" dirty="0" err="1"/>
              <a:t>förutom</a:t>
            </a:r>
            <a:r>
              <a:rPr lang="fi-FI" sz="2600" dirty="0"/>
              <a:t> </a:t>
            </a:r>
            <a:r>
              <a:rPr lang="fi-FI" sz="2600" dirty="0" err="1"/>
              <a:t>talböcker</a:t>
            </a:r>
            <a:r>
              <a:rPr lang="fi-FI" sz="2600" dirty="0"/>
              <a:t> </a:t>
            </a:r>
            <a:r>
              <a:rPr lang="fi-FI" sz="2600" dirty="0" err="1"/>
              <a:t>även</a:t>
            </a:r>
            <a:r>
              <a:rPr lang="fi-FI" sz="2600" dirty="0"/>
              <a:t> </a:t>
            </a:r>
            <a:r>
              <a:rPr lang="fi-FI" sz="2600" dirty="0" err="1"/>
              <a:t>specialmaterial</a:t>
            </a:r>
            <a:r>
              <a:rPr lang="fi-FI" sz="2600" dirty="0"/>
              <a:t>.</a:t>
            </a:r>
          </a:p>
          <a:p>
            <a:pPr lvl="0"/>
            <a:endParaRPr lang="fi-FI" sz="2600" b="1" dirty="0"/>
          </a:p>
          <a:p>
            <a:pPr lvl="0"/>
            <a:r>
              <a:rPr lang="fi-FI" sz="2600" dirty="0" err="1"/>
              <a:t>Specialmaterial</a:t>
            </a:r>
            <a:r>
              <a:rPr lang="fi-FI" sz="2600" dirty="0"/>
              <a:t>:</a:t>
            </a:r>
            <a:br>
              <a:rPr lang="fi-FI" sz="2600" dirty="0"/>
            </a:br>
            <a:r>
              <a:rPr lang="fi-FI" sz="2600" dirty="0"/>
              <a:t>- </a:t>
            </a:r>
            <a:r>
              <a:rPr lang="fi-FI" sz="2600" dirty="0" err="1"/>
              <a:t>taktila</a:t>
            </a:r>
            <a:r>
              <a:rPr lang="fi-FI" sz="2600" dirty="0"/>
              <a:t> </a:t>
            </a:r>
            <a:r>
              <a:rPr lang="fi-FI" sz="2600" dirty="0" err="1"/>
              <a:t>böcker</a:t>
            </a:r>
            <a:r>
              <a:rPr lang="fi-FI" sz="2600" dirty="0"/>
              <a:t> av </a:t>
            </a:r>
            <a:r>
              <a:rPr lang="fi-FI" sz="2600" dirty="0" err="1"/>
              <a:t>tyg</a:t>
            </a:r>
            <a:r>
              <a:rPr lang="fi-FI" sz="2600" dirty="0"/>
              <a:t> för </a:t>
            </a:r>
            <a:r>
              <a:rPr lang="fi-FI" sz="2600" dirty="0" err="1"/>
              <a:t>barn</a:t>
            </a:r>
            <a:r>
              <a:rPr lang="fi-FI" sz="2600" dirty="0"/>
              <a:t> </a:t>
            </a:r>
            <a:r>
              <a:rPr lang="fi-FI" sz="2600" dirty="0" err="1"/>
              <a:t>under</a:t>
            </a:r>
            <a:r>
              <a:rPr lang="fi-FI" sz="2600" dirty="0"/>
              <a:t> </a:t>
            </a:r>
            <a:r>
              <a:rPr lang="fi-FI" sz="2600" dirty="0" err="1"/>
              <a:t>skolåldern</a:t>
            </a:r>
            <a:br>
              <a:rPr lang="fi-FI" sz="2600" dirty="0"/>
            </a:br>
            <a:r>
              <a:rPr lang="fi-FI" sz="2600" dirty="0"/>
              <a:t>- </a:t>
            </a:r>
            <a:r>
              <a:rPr lang="fi-FI" sz="2600" dirty="0" err="1"/>
              <a:t>böcker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tillverkats</a:t>
            </a:r>
            <a:r>
              <a:rPr lang="fi-FI" sz="2600" dirty="0"/>
              <a:t> </a:t>
            </a:r>
            <a:r>
              <a:rPr lang="fi-FI" sz="2600" dirty="0" err="1"/>
              <a:t>med</a:t>
            </a:r>
            <a:r>
              <a:rPr lang="fi-FI" sz="2600" dirty="0"/>
              <a:t> </a:t>
            </a:r>
            <a:r>
              <a:rPr lang="fi-FI" sz="2600" dirty="0" err="1"/>
              <a:t>punktskrift</a:t>
            </a:r>
            <a:br>
              <a:rPr lang="fi-FI" sz="2600" dirty="0"/>
            </a:br>
            <a:r>
              <a:rPr lang="fi-FI" sz="2600" dirty="0"/>
              <a:t>- Luetus-</a:t>
            </a:r>
            <a:r>
              <a:rPr lang="fi-FI" sz="2600" dirty="0" err="1"/>
              <a:t>böcker</a:t>
            </a:r>
            <a:r>
              <a:rPr lang="fi-FI" sz="2600" dirty="0"/>
              <a:t> </a:t>
            </a:r>
            <a:r>
              <a:rPr lang="fi-FI" sz="2600" dirty="0" err="1"/>
              <a:t>avsedda</a:t>
            </a:r>
            <a:r>
              <a:rPr lang="fi-FI" sz="2600" dirty="0"/>
              <a:t> för </a:t>
            </a:r>
            <a:r>
              <a:rPr lang="fi-FI" sz="2600" dirty="0" err="1"/>
              <a:t>synskadade</a:t>
            </a:r>
            <a:endParaRPr lang="fi-FI" sz="11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 4" descr="Ett barn känner på en taktilbok">
            <a:extLst>
              <a:ext uri="{FF2B5EF4-FFF2-40B4-BE49-F238E27FC236}">
                <a16:creationId xmlns:a16="http://schemas.microsoft.com/office/drawing/2014/main" id="{9B07F781-CCDD-4F7D-9D5A-7D65A0336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"/>
          <a:stretch>
            <a:fillRect/>
          </a:stretch>
        </p:blipFill>
        <p:spPr bwMode="auto">
          <a:xfrm>
            <a:off x="6065626" y="1705372"/>
            <a:ext cx="2917404" cy="33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9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 err="1"/>
              <a:t>Användningen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gratis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7056784" cy="3816424"/>
          </a:xfrm>
        </p:spPr>
        <p:txBody>
          <a:bodyPr>
            <a:normAutofit/>
          </a:bodyPr>
          <a:lstStyle/>
          <a:p>
            <a:endParaRPr lang="fi-FI" sz="1600" dirty="0"/>
          </a:p>
          <a:p>
            <a:pPr lvl="0"/>
            <a:r>
              <a:rPr lang="fi-FI" dirty="0" err="1"/>
              <a:t>Liksom</a:t>
            </a:r>
            <a:r>
              <a:rPr lang="fi-FI" dirty="0"/>
              <a:t>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bibliotekstjänster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användningen</a:t>
            </a:r>
            <a:r>
              <a:rPr lang="fi-FI" dirty="0"/>
              <a:t> av Celia-</a:t>
            </a:r>
            <a:r>
              <a:rPr lang="fi-FI" dirty="0" err="1"/>
              <a:t>tjänsterna</a:t>
            </a:r>
            <a:r>
              <a:rPr lang="fi-FI" dirty="0"/>
              <a:t> </a:t>
            </a:r>
            <a:r>
              <a:rPr lang="fi-FI" dirty="0" err="1"/>
              <a:t>gratis</a:t>
            </a:r>
            <a:r>
              <a:rPr lang="fi-FI" dirty="0"/>
              <a:t> för </a:t>
            </a:r>
            <a:r>
              <a:rPr lang="fi-FI" dirty="0" err="1"/>
              <a:t>kunden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Kostnaderna</a:t>
            </a:r>
            <a:r>
              <a:rPr lang="fi-FI" dirty="0"/>
              <a:t> </a:t>
            </a:r>
            <a:r>
              <a:rPr lang="fi-FI" dirty="0" err="1"/>
              <a:t>betalas</a:t>
            </a:r>
            <a:r>
              <a:rPr lang="fi-FI" dirty="0"/>
              <a:t> av </a:t>
            </a:r>
            <a:r>
              <a:rPr lang="fi-FI" dirty="0" err="1"/>
              <a:t>skattemedel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Tjänsterna</a:t>
            </a:r>
            <a:r>
              <a:rPr lang="fi-FI" dirty="0"/>
              <a:t> </a:t>
            </a:r>
            <a:r>
              <a:rPr lang="fi-FI" dirty="0" err="1"/>
              <a:t>produceras</a:t>
            </a:r>
            <a:r>
              <a:rPr lang="fi-FI" dirty="0"/>
              <a:t> av Celia, ett </a:t>
            </a:r>
            <a:r>
              <a:rPr lang="fi-FI" dirty="0" err="1"/>
              <a:t>ämbetsverk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ligger</a:t>
            </a:r>
            <a:r>
              <a:rPr lang="fi-FI" dirty="0"/>
              <a:t> i Helsingfors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står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undervisnings</a:t>
            </a:r>
            <a:r>
              <a:rPr lang="fi-FI" dirty="0"/>
              <a:t>-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kulturministeriet</a:t>
            </a:r>
            <a:r>
              <a:rPr lang="fi-FI" dirty="0"/>
              <a:t>.</a:t>
            </a:r>
            <a:endParaRPr lang="fi-FI" b="1" dirty="0"/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1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55576" y="2497460"/>
            <a:ext cx="7704856" cy="936104"/>
          </a:xfrm>
        </p:spPr>
        <p:txBody>
          <a:bodyPr/>
          <a:lstStyle/>
          <a:p>
            <a:pPr marL="457200" indent="-457200"/>
            <a:r>
              <a:rPr lang="fi-FI" dirty="0"/>
              <a:t>2. </a:t>
            </a:r>
            <a:r>
              <a:rPr lang="fi-FI" sz="3700" dirty="0" err="1"/>
              <a:t>Hur</a:t>
            </a:r>
            <a:r>
              <a:rPr lang="fi-FI" sz="3700" dirty="0"/>
              <a:t> </a:t>
            </a:r>
            <a:r>
              <a:rPr lang="fi-FI" sz="3700" dirty="0" err="1"/>
              <a:t>används</a:t>
            </a:r>
            <a:r>
              <a:rPr lang="fi-FI" sz="3700" dirty="0"/>
              <a:t> </a:t>
            </a:r>
            <a:r>
              <a:rPr lang="fi-FI" sz="3700" dirty="0" err="1"/>
              <a:t>Celias</a:t>
            </a:r>
            <a:r>
              <a:rPr lang="fi-FI" sz="3700" dirty="0"/>
              <a:t> </a:t>
            </a:r>
            <a:r>
              <a:rPr lang="fi-FI" sz="3700" dirty="0" err="1"/>
              <a:t>tjänster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92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841316"/>
          </a:xfrm>
        </p:spPr>
        <p:txBody>
          <a:bodyPr/>
          <a:lstStyle/>
          <a:p>
            <a:r>
              <a:rPr lang="fi-FI" dirty="0" err="1"/>
              <a:t>Lyssna</a:t>
            </a:r>
            <a:r>
              <a:rPr lang="fi-FI" dirty="0"/>
              <a:t> via </a:t>
            </a:r>
            <a:r>
              <a:rPr lang="fi-FI" dirty="0" err="1"/>
              <a:t>nätet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417340"/>
            <a:ext cx="5904656" cy="3816424"/>
          </a:xfrm>
        </p:spPr>
        <p:txBody>
          <a:bodyPr>
            <a:normAutofit fontScale="92500" lnSpcReduction="20000"/>
          </a:bodyPr>
          <a:lstStyle/>
          <a:p>
            <a:endParaRPr lang="fi-FI" sz="1600" dirty="0"/>
          </a:p>
          <a:p>
            <a:pPr lvl="0"/>
            <a:r>
              <a:rPr lang="fi-FI" dirty="0" err="1"/>
              <a:t>Kunder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använder</a:t>
            </a:r>
            <a:r>
              <a:rPr lang="fi-FI" dirty="0"/>
              <a:t> en </a:t>
            </a:r>
            <a:r>
              <a:rPr lang="fi-FI" dirty="0" err="1"/>
              <a:t>smarttelefon</a:t>
            </a:r>
            <a:r>
              <a:rPr lang="fi-FI" dirty="0"/>
              <a:t>, </a:t>
            </a:r>
            <a:r>
              <a:rPr lang="fi-FI" dirty="0" err="1"/>
              <a:t>surfplatta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dator</a:t>
            </a:r>
            <a:r>
              <a:rPr lang="fi-FI" dirty="0"/>
              <a:t> </a:t>
            </a:r>
            <a:r>
              <a:rPr lang="fi-FI" dirty="0" err="1"/>
              <a:t>lyssnar</a:t>
            </a:r>
            <a:r>
              <a:rPr lang="fi-FI" dirty="0"/>
              <a:t> </a:t>
            </a:r>
            <a:r>
              <a:rPr lang="fi-FI" dirty="0" err="1"/>
              <a:t>direkt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nätet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Böckerna</a:t>
            </a:r>
            <a:r>
              <a:rPr lang="fi-FI" dirty="0"/>
              <a:t> </a:t>
            </a:r>
            <a:r>
              <a:rPr lang="fi-FI" dirty="0" err="1"/>
              <a:t>lånas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nätet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avlyssnas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några</a:t>
            </a:r>
            <a:r>
              <a:rPr lang="fi-FI" dirty="0"/>
              <a:t> </a:t>
            </a:r>
            <a:r>
              <a:rPr lang="fi-FI" dirty="0" err="1"/>
              <a:t>minuter</a:t>
            </a:r>
            <a:r>
              <a:rPr lang="fi-FI" dirty="0"/>
              <a:t>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Lånade</a:t>
            </a:r>
            <a:r>
              <a:rPr lang="fi-FI" dirty="0"/>
              <a:t> </a:t>
            </a:r>
            <a:r>
              <a:rPr lang="fi-FI" dirty="0" err="1"/>
              <a:t>böcker</a:t>
            </a:r>
            <a:r>
              <a:rPr lang="fi-FI" dirty="0"/>
              <a:t> </a:t>
            </a:r>
            <a:r>
              <a:rPr lang="fi-FI" dirty="0" err="1"/>
              <a:t>returneras</a:t>
            </a:r>
            <a:r>
              <a:rPr lang="fi-FI" dirty="0"/>
              <a:t> </a:t>
            </a:r>
            <a:r>
              <a:rPr lang="fi-FI" dirty="0" err="1"/>
              <a:t>automatiskt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4 </a:t>
            </a:r>
            <a:r>
              <a:rPr lang="fi-FI" dirty="0" err="1"/>
              <a:t>veckor</a:t>
            </a:r>
            <a:r>
              <a:rPr lang="fi-FI" dirty="0"/>
              <a:t> (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lånet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förnyats</a:t>
            </a:r>
            <a:r>
              <a:rPr lang="fi-FI" dirty="0"/>
              <a:t>).</a:t>
            </a:r>
          </a:p>
          <a:p>
            <a:pPr lvl="0"/>
            <a:endParaRPr lang="fi-FI" b="1" dirty="0"/>
          </a:p>
          <a:p>
            <a:pPr lvl="0"/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inga</a:t>
            </a:r>
            <a:r>
              <a:rPr lang="fi-FI" dirty="0"/>
              <a:t> </a:t>
            </a:r>
            <a:r>
              <a:rPr lang="fi-FI" dirty="0" err="1"/>
              <a:t>bekymmer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returnering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förseningsavgifter</a:t>
            </a:r>
            <a:r>
              <a:rPr lang="fi-FI" dirty="0"/>
              <a:t>.</a:t>
            </a:r>
            <a:endParaRPr lang="fi-FI" b="1" dirty="0"/>
          </a:p>
          <a:p>
            <a:pPr lvl="0"/>
            <a:endParaRPr lang="fi-FI" dirty="0"/>
          </a:p>
          <a:p>
            <a:pPr marL="0" lvl="0" indent="0">
              <a:buNone/>
            </a:pPr>
            <a:r>
              <a:rPr lang="fi-FI" sz="1100" dirty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Kuvan paikkamerkki 8">
            <a:extLst>
              <a:ext uri="{FF2B5EF4-FFF2-40B4-BE49-F238E27FC236}">
                <a16:creationId xmlns:a16="http://schemas.microsoft.com/office/drawing/2014/main" id="{16758741-3192-43B2-9748-8903B51E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6" y="1345332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340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rjastojen yhteistyö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C1B475CA606064797A7EB3699C0BFF3" ma:contentTypeVersion="1" ma:contentTypeDescription="Luo uusi asiakirja." ma:contentTypeScope="" ma:versionID="16e779d46759aba255baa6d0b23de8ac">
  <xsd:schema xmlns:xsd="http://www.w3.org/2001/XMLSchema" xmlns:xs="http://www.w3.org/2001/XMLSchema" xmlns:p="http://schemas.microsoft.com/office/2006/metadata/properties" xmlns:ns2="ce19b87d-c6dc-4b4c-9545-80da9f27a466" targetNamespace="http://schemas.microsoft.com/office/2006/metadata/properties" ma:root="true" ma:fieldsID="9b392551090c8a1b6cc086053afadead" ns2:_="">
    <xsd:import namespace="ce19b87d-c6dc-4b4c-9545-80da9f27a4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9b87d-c6dc-4b4c-9545-80da9f27a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F86B4C-3919-4349-AAD0-96F27FF284AB}">
  <ds:schemaRefs>
    <ds:schemaRef ds:uri="http://purl.org/dc/elements/1.1/"/>
    <ds:schemaRef ds:uri="http://schemas.microsoft.com/office/2006/metadata/properties"/>
    <ds:schemaRef ds:uri="ce19b87d-c6dc-4b4c-9545-80da9f27a46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19C923-7521-4A5A-99F0-8052BCE60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19b87d-c6dc-4b4c-9545-80da9f27a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511D4E-1693-44E4-8D48-FCE491AAEA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Kirjastojen yhteistyö</Template>
  <TotalTime>3499</TotalTime>
  <Words>625</Words>
  <Application>Microsoft Office PowerPoint</Application>
  <PresentationFormat>Näytössä katseltava esitys (16:10)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Trebuchet MS</vt:lpstr>
      <vt:lpstr>Kirjastojen yhteistyö</vt:lpstr>
      <vt:lpstr>Celias tjänster  från biblioteket</vt:lpstr>
      <vt:lpstr>Ämnen</vt:lpstr>
      <vt:lpstr>1. Vilka tjänster erbjuder Celia</vt:lpstr>
      <vt:lpstr>Tusentals talböcker</vt:lpstr>
      <vt:lpstr>Tillgången är god</vt:lpstr>
      <vt:lpstr>Talböcker och andra alternativ</vt:lpstr>
      <vt:lpstr>Användningen är gratis</vt:lpstr>
      <vt:lpstr>2. Hur används Celias tjänster </vt:lpstr>
      <vt:lpstr>Lyssna via nätet</vt:lpstr>
      <vt:lpstr>CD-utlåning som ett alternativ </vt:lpstr>
      <vt:lpstr>CD-spelare för avlyssning</vt:lpstr>
      <vt:lpstr>Celias CD-talböcker i biblioteket</vt:lpstr>
      <vt:lpstr>3. För vem är tjänsterna avsedda </vt:lpstr>
      <vt:lpstr>Användarrätten är begränsad</vt:lpstr>
      <vt:lpstr>4. Hur ansluter man sig    till tjänsten </vt:lpstr>
      <vt:lpstr>Fråga på biblioteket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Yhteistyö kirjastojen kanssa</dc:title>
  <dc:creator>Kilpiö Elina (Celia)</dc:creator>
  <cp:lastModifiedBy>Kilpiö Elina</cp:lastModifiedBy>
  <cp:revision>185</cp:revision>
  <dcterms:created xsi:type="dcterms:W3CDTF">2016-07-12T08:04:18Z</dcterms:created>
  <dcterms:modified xsi:type="dcterms:W3CDTF">2020-02-10T10:07:32Z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0x0101005C1B475CA606064797A7EB3699C0BFF3</vt:lpwstr>
  </property>
</Properties>
</file>