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82" r:id="rId6"/>
    <p:sldId id="283" r:id="rId7"/>
    <p:sldId id="304" r:id="rId8"/>
    <p:sldId id="307" r:id="rId9"/>
    <p:sldId id="323" r:id="rId10"/>
    <p:sldId id="324" r:id="rId11"/>
    <p:sldId id="293" r:id="rId12"/>
    <p:sldId id="321" r:id="rId13"/>
    <p:sldId id="325" r:id="rId14"/>
    <p:sldId id="330" r:id="rId15"/>
    <p:sldId id="326" r:id="rId16"/>
    <p:sldId id="322" r:id="rId17"/>
    <p:sldId id="306" r:id="rId18"/>
    <p:sldId id="327" r:id="rId19"/>
    <p:sldId id="328" r:id="rId20"/>
    <p:sldId id="329" r:id="rId21"/>
  </p:sldIdLst>
  <p:sldSz cx="9144000" cy="5715000" type="screen16x1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29" d="100"/>
          <a:sy n="129" d="100"/>
        </p:scale>
        <p:origin x="702" y="1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7820D-1600-4C87-8E16-5465A6115C70}" type="datetimeFigureOut">
              <a:rPr lang="fi-FI" smtClean="0"/>
              <a:t>25.10.2019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BED2-885E-417D-AD17-017B9E86BA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27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42543" r="28168" b="26207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88810" y="2234614"/>
            <a:ext cx="7772400" cy="1562199"/>
          </a:xfrm>
        </p:spPr>
        <p:txBody>
          <a:bodyPr anchor="b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88810" y="4036340"/>
            <a:ext cx="7776864" cy="1200133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588224" y="33722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9450BAA-C9DD-4AEE-B893-7A007E82D42D}" type="datetime1">
              <a:rPr lang="fi-FI" smtClean="0"/>
              <a:pPr/>
              <a:t>25.10.2019</a:t>
            </a:fld>
            <a:endParaRPr lang="fi-FI" dirty="0"/>
          </a:p>
        </p:txBody>
      </p:sp>
      <p:sp>
        <p:nvSpPr>
          <p:cNvPr id="2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27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-3204"/>
            <a:ext cx="1080120" cy="15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21396"/>
            <a:ext cx="8208912" cy="3384376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768000" y="1489348"/>
            <a:ext cx="2376000" cy="37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idx="13"/>
          </p:nvPr>
        </p:nvSpPr>
        <p:spPr>
          <a:xfrm>
            <a:off x="467544" y="1921396"/>
            <a:ext cx="5976664" cy="3312368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35313" r="34583" b="33438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467544" y="481236"/>
            <a:ext cx="7772400" cy="1562199"/>
          </a:xfrm>
        </p:spPr>
        <p:txBody>
          <a:bodyPr anchor="t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Väliotsikkodia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67544" y="1263191"/>
            <a:ext cx="7776864" cy="120013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 algn="r"/>
            <a:fld id="{87BBD890-9714-47BC-B6FE-73CFFC699143}" type="slidenum">
              <a:rPr lang="fi-FI" smtClean="0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7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3606" r="45437" b="45144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lkoinen C-kirjain, joka on osa Celian logoa" title="Celian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18602" r="19431" b="37969"/>
          <a:stretch/>
        </p:blipFill>
        <p:spPr bwMode="auto">
          <a:xfrm>
            <a:off x="4234559" y="4585692"/>
            <a:ext cx="674881" cy="69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00304" y="4072956"/>
            <a:ext cx="3577540" cy="1200133"/>
          </a:xfrm>
        </p:spPr>
        <p:txBody>
          <a:bodyPr anchor="b">
            <a:norm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Yhteystiedot (nimi lihavoituna)</a:t>
            </a:r>
          </a:p>
        </p:txBody>
      </p:sp>
    </p:spTree>
    <p:extLst>
      <p:ext uri="{BB962C8B-B14F-4D97-AF65-F5344CB8AC3E}">
        <p14:creationId xmlns:p14="http://schemas.microsoft.com/office/powerpoint/2010/main" val="22411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6199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elianet.fi/content/uploads/2018/04/CD-kirjakerhot-ja-kuuntelu.pdf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ianet.fi/kirjavinkit" TargetMode="External"/><Relationship Id="rId2" Type="http://schemas.openxmlformats.org/officeDocument/2006/relationships/hyperlink" Target="http://www.celianet.fi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hyperlink" Target="http://celia.pvmailer.ne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Celian</a:t>
            </a:r>
            <a:r>
              <a:rPr lang="fi-FI" dirty="0"/>
              <a:t> palvelut kirjastosta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endParaRPr lang="fi-FI" dirty="0"/>
          </a:p>
          <a:p>
            <a:pPr fontAlgn="base"/>
            <a:r>
              <a:rPr lang="fi-FI" dirty="0"/>
              <a:t>Esittäjän nimi 	päivämäärä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0BAA-C9DD-4AEE-B893-7A007E82D42D}" type="datetime1">
              <a:rPr lang="fi-FI" smtClean="0"/>
              <a:pPr/>
              <a:t>25.10.2019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3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841316"/>
          </a:xfrm>
        </p:spPr>
        <p:txBody>
          <a:bodyPr/>
          <a:lstStyle/>
          <a:p>
            <a:r>
              <a:rPr lang="fi-FI" dirty="0"/>
              <a:t>CD-lainaus vaihtoehtona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17340"/>
            <a:ext cx="5760640" cy="3960440"/>
          </a:xfrm>
        </p:spPr>
        <p:txBody>
          <a:bodyPr>
            <a:normAutofit fontScale="70000" lnSpcReduction="20000"/>
          </a:bodyPr>
          <a:lstStyle/>
          <a:p>
            <a:endParaRPr lang="fi-FI" sz="1600" dirty="0"/>
          </a:p>
          <a:p>
            <a:r>
              <a:rPr lang="fi-FI" dirty="0"/>
              <a:t>Jos ei ole verkkokuunteluun tarvittavaa laitetta, voi liittyä CD-asiakkaaksi.</a:t>
            </a:r>
          </a:p>
          <a:p>
            <a:endParaRPr lang="fi-FI" dirty="0"/>
          </a:p>
          <a:p>
            <a:r>
              <a:rPr lang="fi-FI" dirty="0" err="1"/>
              <a:t>Celian</a:t>
            </a:r>
            <a:r>
              <a:rPr lang="fi-FI" dirty="0"/>
              <a:t> </a:t>
            </a:r>
            <a:r>
              <a:rPr lang="fi-FI" dirty="0" err="1"/>
              <a:t>kerhoita</a:t>
            </a:r>
            <a:r>
              <a:rPr lang="fi-FI" dirty="0"/>
              <a:t> 1-5 äänikirjaa kuukaudessa.</a:t>
            </a:r>
          </a:p>
          <a:p>
            <a:endParaRPr lang="fi-FI" dirty="0"/>
          </a:p>
          <a:p>
            <a:r>
              <a:rPr lang="fi-FI" dirty="0"/>
              <a:t>Lisäkirjoja voi lainata </a:t>
            </a:r>
            <a:r>
              <a:rPr lang="fi-FI" dirty="0" err="1"/>
              <a:t>Celianetistä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/>
              <a:t>jos yhteyshenkilöllä s-posti.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(CD-asiakkailla eri näkymä </a:t>
            </a:r>
            <a:r>
              <a:rPr lang="fi-FI" dirty="0" err="1"/>
              <a:t>Celianetissä</a:t>
            </a:r>
            <a:r>
              <a:rPr lang="fi-FI" dirty="0"/>
              <a:t>:</a:t>
            </a:r>
            <a:br>
              <a:rPr lang="fi-FI" dirty="0"/>
            </a:br>
            <a:r>
              <a:rPr lang="fi-FI" dirty="0"/>
              <a:t>vain CD-tilaus mahdollista, ei voi lainata verkkolainoja)</a:t>
            </a:r>
          </a:p>
          <a:p>
            <a:endParaRPr lang="fi-FI" dirty="0"/>
          </a:p>
          <a:p>
            <a:r>
              <a:rPr lang="fi-FI" dirty="0" err="1"/>
              <a:t>CD-levyt</a:t>
            </a:r>
            <a:r>
              <a:rPr lang="fi-FI" dirty="0"/>
              <a:t> tulevat kirjepostina kotiin.</a:t>
            </a:r>
          </a:p>
          <a:p>
            <a:endParaRPr lang="fi-FI" dirty="0"/>
          </a:p>
          <a:p>
            <a:r>
              <a:rPr lang="fi-FI" dirty="0"/>
              <a:t>Postitse tulleet </a:t>
            </a:r>
            <a:r>
              <a:rPr lang="fi-FI" dirty="0" err="1"/>
              <a:t>CD-levyt</a:t>
            </a:r>
            <a:r>
              <a:rPr lang="fi-FI" dirty="0"/>
              <a:t> hävitetään kuuntelun jälkeen sekajätteen mukana, ei palauteta.</a:t>
            </a:r>
          </a:p>
          <a:p>
            <a:endParaRPr lang="fi-FI" dirty="0"/>
          </a:p>
          <a:p>
            <a:r>
              <a:rPr lang="fi-FI" dirty="0"/>
              <a:t>Myös kirjastolla voi olla </a:t>
            </a:r>
            <a:r>
              <a:rPr lang="fi-FI" dirty="0" err="1"/>
              <a:t>Celian</a:t>
            </a:r>
            <a:r>
              <a:rPr lang="fi-FI" dirty="0"/>
              <a:t> CD-kokoelma.</a:t>
            </a:r>
          </a:p>
          <a:p>
            <a:pPr lvl="0"/>
            <a:endParaRPr lang="fi-FI" dirty="0"/>
          </a:p>
          <a:p>
            <a:pPr marL="0" lvl="0" indent="0">
              <a:buNone/>
            </a:pPr>
            <a:r>
              <a:rPr lang="fi-FI" sz="1100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7" name="Sisällön paikkamerkki 2">
            <a:extLst>
              <a:ext uri="{FF2B5EF4-FFF2-40B4-BE49-F238E27FC236}">
                <a16:creationId xmlns:a16="http://schemas.microsoft.com/office/drawing/2014/main" id="{AE98AD84-52DC-4333-B492-0A4C01BEB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1425" y="1341438"/>
            <a:ext cx="28225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59999"/>
            <a:ext cx="7056784" cy="912511"/>
          </a:xfrm>
        </p:spPr>
        <p:txBody>
          <a:bodyPr/>
          <a:lstStyle/>
          <a:p>
            <a:r>
              <a:rPr lang="fi-FI" dirty="0"/>
              <a:t>CD-soitin kuunteluun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36105" y="1129307"/>
            <a:ext cx="5360031" cy="4225693"/>
          </a:xfrm>
        </p:spPr>
        <p:txBody>
          <a:bodyPr>
            <a:normAutofit fontScale="92500"/>
          </a:bodyPr>
          <a:lstStyle/>
          <a:p>
            <a:endParaRPr lang="fi-FI" sz="1600" dirty="0"/>
          </a:p>
          <a:p>
            <a:r>
              <a:rPr lang="fi-FI" dirty="0" err="1"/>
              <a:t>Celian</a:t>
            </a:r>
            <a:r>
              <a:rPr lang="fi-FI" dirty="0"/>
              <a:t> CD-äänikirjojen kuunteluun tarvitaan mp3-tason CD-soitin.</a:t>
            </a:r>
          </a:p>
          <a:p>
            <a:endParaRPr lang="fi-FI" dirty="0"/>
          </a:p>
          <a:p>
            <a:r>
              <a:rPr lang="fi-FI" dirty="0" err="1"/>
              <a:t>Celian</a:t>
            </a:r>
            <a:r>
              <a:rPr lang="fi-FI" dirty="0"/>
              <a:t> äänikirjoilla voi testata, onko oma soitin sopiva: jos kuuluu -&gt; on sopiva.</a:t>
            </a:r>
          </a:p>
          <a:p>
            <a:endParaRPr lang="fi-FI" dirty="0"/>
          </a:p>
          <a:p>
            <a:r>
              <a:rPr lang="fi-FI" dirty="0"/>
              <a:t>Jos on ostamassa tätä varten CD-soitinta, tarkista että kuuntelu jatkuu siitä mihin jäi. </a:t>
            </a:r>
          </a:p>
          <a:p>
            <a:endParaRPr lang="fi-FI" dirty="0"/>
          </a:p>
          <a:p>
            <a:r>
              <a:rPr lang="fi-FI" dirty="0"/>
              <a:t>Ohje asiakkaille </a:t>
            </a:r>
            <a:r>
              <a:rPr lang="fi-FI" dirty="0">
                <a:hlinkClick r:id="rId2"/>
              </a:rPr>
              <a:t>www.celianet.fi/content/uploads/2018/04/CD-kirjakerhot-ja-kuuntelu.pdf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324CE34-6C40-4880-8503-7BB9FF26B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641701"/>
            <a:ext cx="3249488" cy="33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3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417380"/>
          </a:xfrm>
        </p:spPr>
        <p:txBody>
          <a:bodyPr/>
          <a:lstStyle/>
          <a:p>
            <a:r>
              <a:rPr lang="fi-FI" dirty="0" err="1"/>
              <a:t>Celian</a:t>
            </a:r>
            <a:r>
              <a:rPr lang="fi-FI" dirty="0"/>
              <a:t> CD-äänikirjat kirjastossa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777380"/>
            <a:ext cx="3960440" cy="3600400"/>
          </a:xfrm>
        </p:spPr>
        <p:txBody>
          <a:bodyPr>
            <a:normAutofit fontScale="92500"/>
          </a:bodyPr>
          <a:lstStyle/>
          <a:p>
            <a:endParaRPr lang="fi-FI" sz="1600" dirty="0"/>
          </a:p>
          <a:p>
            <a:r>
              <a:rPr lang="fi-FI" dirty="0"/>
              <a:t>Kirjaston hyllyssä on jonkin verran </a:t>
            </a:r>
            <a:r>
              <a:rPr lang="fi-FI" dirty="0" err="1"/>
              <a:t>Celian</a:t>
            </a:r>
            <a:r>
              <a:rPr lang="fi-FI" dirty="0"/>
              <a:t> CD-äänikirjoja.</a:t>
            </a:r>
          </a:p>
          <a:p>
            <a:endParaRPr lang="fi-FI" dirty="0"/>
          </a:p>
          <a:p>
            <a:r>
              <a:rPr lang="fi-FI" dirty="0" err="1"/>
              <a:t>CD-levyt</a:t>
            </a:r>
            <a:r>
              <a:rPr lang="fi-FI" dirty="0"/>
              <a:t> lainataan ja palautetaan kuten muukin kirjastosta lainattava aineisto. </a:t>
            </a:r>
          </a:p>
          <a:p>
            <a:endParaRPr lang="fi-FI" dirty="0"/>
          </a:p>
          <a:p>
            <a:r>
              <a:rPr lang="fi-FI" dirty="0"/>
              <a:t>Henkilökunnalle voi esittää toiveita uusien kirjojen hankkimiseksi.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4FA6CE6-7628-4C39-9AC9-E963A054D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10" y="1892451"/>
            <a:ext cx="4220164" cy="324847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02B1271-6675-4774-BEDE-5567139D8E5A}"/>
              </a:ext>
            </a:extLst>
          </p:cNvPr>
          <p:cNvSpPr txBox="1"/>
          <p:nvPr/>
        </p:nvSpPr>
        <p:spPr>
          <a:xfrm>
            <a:off x="4716016" y="52588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</a:t>
            </a:r>
            <a:r>
              <a:rPr lang="fi-FI" dirty="0"/>
              <a:t> </a:t>
            </a:r>
            <a:r>
              <a:rPr lang="fi-FI" sz="1600" dirty="0" err="1"/>
              <a:t>Celian</a:t>
            </a:r>
            <a:r>
              <a:rPr lang="fi-FI" sz="1600" dirty="0"/>
              <a:t> tiloista</a:t>
            </a:r>
          </a:p>
        </p:txBody>
      </p:sp>
    </p:spTree>
    <p:extLst>
      <p:ext uri="{BB962C8B-B14F-4D97-AF65-F5344CB8AC3E}">
        <p14:creationId xmlns:p14="http://schemas.microsoft.com/office/powerpoint/2010/main" val="22634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99592" y="1633364"/>
            <a:ext cx="7704856" cy="2065452"/>
          </a:xfrm>
        </p:spPr>
        <p:txBody>
          <a:bodyPr/>
          <a:lstStyle/>
          <a:p>
            <a:pPr marL="457200" indent="-457200"/>
            <a:r>
              <a:rPr lang="fi-FI" dirty="0"/>
              <a:t>3. Kenelle palvelut on tarkoitettu</a:t>
            </a:r>
          </a:p>
        </p:txBody>
      </p:sp>
    </p:spTree>
    <p:extLst>
      <p:ext uri="{BB962C8B-B14F-4D97-AF65-F5344CB8AC3E}">
        <p14:creationId xmlns:p14="http://schemas.microsoft.com/office/powerpoint/2010/main" val="11995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913324"/>
          </a:xfrm>
        </p:spPr>
        <p:txBody>
          <a:bodyPr/>
          <a:lstStyle/>
          <a:p>
            <a:r>
              <a:rPr lang="fi-FI" dirty="0"/>
              <a:t>Käyttöoikeus on rajattu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201316"/>
            <a:ext cx="5688632" cy="4248472"/>
          </a:xfrm>
        </p:spPr>
        <p:txBody>
          <a:bodyPr>
            <a:normAutofit/>
          </a:bodyPr>
          <a:lstStyle/>
          <a:p>
            <a:r>
              <a:rPr lang="FI-FI" dirty="0" err="1"/>
              <a:t>Celian</a:t>
            </a:r>
            <a:r>
              <a:rPr lang="FI-FI" dirty="0"/>
              <a:t> palveluita eivät voi käyttää kaikki, vaan käyttöoikeus on rajattu.</a:t>
            </a:r>
          </a:p>
          <a:p>
            <a:endParaRPr lang="fi-FI" dirty="0"/>
          </a:p>
          <a:p>
            <a:r>
              <a:rPr lang="FI-FI" dirty="0"/>
              <a:t>Palvelu on suunnattu vain niille henkilöille, jotka eivät voi lukea painettuja kirjoja.</a:t>
            </a:r>
          </a:p>
          <a:p>
            <a:endParaRPr lang="fi-FI" dirty="0"/>
          </a:p>
          <a:p>
            <a:r>
              <a:rPr lang="FI-FI" dirty="0"/>
              <a:t>Lukemisen esteen syy voi olla monenlainen, esimerkiksi näön heikkeneminen, oppimisvaikeudet, toimintakyvyn aleneminen, monet sairaudet</a:t>
            </a:r>
            <a:r>
              <a:rPr lang="fi-FI" dirty="0"/>
              <a:t>.</a:t>
            </a:r>
            <a:endParaRPr lang="FI-FI" dirty="0"/>
          </a:p>
          <a:p>
            <a:pPr lvl="0"/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285227C-8E89-49C1-B8DB-474FBE7FC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89" y="1295973"/>
            <a:ext cx="2824210" cy="3721767"/>
          </a:xfrm>
          <a:prstGeom prst="rect">
            <a:avLst/>
          </a:prstGeom>
          <a:ln w="952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5789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99592" y="1633364"/>
            <a:ext cx="7704856" cy="2065452"/>
          </a:xfrm>
        </p:spPr>
        <p:txBody>
          <a:bodyPr/>
          <a:lstStyle/>
          <a:p>
            <a:pPr marL="457200" indent="-457200"/>
            <a:r>
              <a:rPr lang="fi-FI" dirty="0"/>
              <a:t>4. Miten palveluun liitytään</a:t>
            </a:r>
          </a:p>
        </p:txBody>
      </p:sp>
    </p:spTree>
    <p:extLst>
      <p:ext uri="{BB962C8B-B14F-4D97-AF65-F5344CB8AC3E}">
        <p14:creationId xmlns:p14="http://schemas.microsoft.com/office/powerpoint/2010/main" val="26783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913324"/>
          </a:xfrm>
        </p:spPr>
        <p:txBody>
          <a:bodyPr/>
          <a:lstStyle/>
          <a:p>
            <a:r>
              <a:rPr lang="fi-FI" dirty="0"/>
              <a:t>Kysy kirjastosta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201316"/>
            <a:ext cx="5904656" cy="4248472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dirty="0"/>
              <a:t>Kirjastot liittävät asiakkaita </a:t>
            </a:r>
            <a:r>
              <a:rPr lang="fi-FI" dirty="0" err="1"/>
              <a:t>Celian</a:t>
            </a:r>
            <a:r>
              <a:rPr lang="fi-FI" dirty="0"/>
              <a:t> palveluun.</a:t>
            </a:r>
          </a:p>
          <a:p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kirjastossa pitää varata aika /ei tarvitse varata aikaa? Kirjoita tähän, miten teillä toimitaan!</a:t>
            </a:r>
          </a:p>
          <a:p>
            <a:endParaRPr lang="fi-FI" dirty="0"/>
          </a:p>
          <a:p>
            <a:r>
              <a:rPr lang="fi-FI" dirty="0"/>
              <a:t>Lukemisen esteestä ei tarvitse olla mitään kirjallista todistusta mukana, suullinen ilmoitus riittää.</a:t>
            </a:r>
          </a:p>
          <a:p>
            <a:endParaRPr lang="fi-FI" dirty="0"/>
          </a:p>
          <a:p>
            <a:r>
              <a:rPr lang="fi-FI" dirty="0"/>
              <a:t>Liittymisen yhteydessä saat alkuopastusta käyttöön. Jos käytät älypuhelinta tai tablettia, ota se mukaan.</a:t>
            </a:r>
          </a:p>
          <a:p>
            <a:pPr lvl="0"/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132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1746251" y="1571625"/>
            <a:ext cx="7896224" cy="1425575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Lisätietoa verkkosivuilla: www.celia.</a:t>
            </a:r>
            <a:r>
              <a:rPr lang="FI-FI" sz="2400" dirty="0" err="1">
                <a:solidFill>
                  <a:srgbClr val="FFFFFF"/>
                </a:solidFill>
              </a:rPr>
              <a:t>fi</a:t>
            </a:r>
            <a:endParaRPr lang="FI-FI" sz="2400" dirty="0" err="1">
              <a:solidFill>
                <a:srgbClr val="FFFFFF"/>
              </a:solidFill>
              <a:hlinkClick r:id="" action="ppaction://noaction"/>
            </a:endParaRPr>
          </a:p>
          <a:p>
            <a:r>
              <a:rPr lang="FI-FI" sz="2400" dirty="0">
                <a:solidFill>
                  <a:srgbClr val="FFFFFF"/>
                </a:solidFill>
                <a:latin typeface="Trebuchet MS"/>
              </a:rPr>
              <a:t>Kirjavalikoima: www.celianet.fi</a:t>
            </a:r>
          </a:p>
        </p:txBody>
      </p:sp>
    </p:spTree>
    <p:extLst>
      <p:ext uri="{BB962C8B-B14F-4D97-AF65-F5344CB8AC3E}">
        <p14:creationId xmlns:p14="http://schemas.microsoft.com/office/powerpoint/2010/main" val="4110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Aiheet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345332"/>
            <a:ext cx="7632848" cy="38884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ovat </a:t>
            </a:r>
            <a:r>
              <a:rPr lang="fi-FI" sz="2400" dirty="0" err="1"/>
              <a:t>Celian</a:t>
            </a:r>
            <a:r>
              <a:rPr lang="fi-FI" sz="2400" dirty="0"/>
              <a:t> palvelut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Miten </a:t>
            </a:r>
            <a:r>
              <a:rPr lang="fi-FI" sz="2400" dirty="0" err="1"/>
              <a:t>Celian</a:t>
            </a:r>
            <a:r>
              <a:rPr lang="fi-FI" sz="2400" dirty="0"/>
              <a:t> palveluita käytetään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Kenelle palvelut on tarkoitettu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Miten palveluun liitytään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12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719572" y="2281436"/>
            <a:ext cx="7704856" cy="1296144"/>
          </a:xfrm>
        </p:spPr>
        <p:txBody>
          <a:bodyPr/>
          <a:lstStyle/>
          <a:p>
            <a:pPr marL="457200" indent="-457200"/>
            <a:r>
              <a:rPr lang="fi-FI" dirty="0"/>
              <a:t>1. Mitä ovat </a:t>
            </a:r>
            <a:r>
              <a:rPr lang="fi-FI" dirty="0" err="1"/>
              <a:t>Celian</a:t>
            </a:r>
            <a:r>
              <a:rPr lang="fi-FI" dirty="0"/>
              <a:t> palvelut</a:t>
            </a:r>
          </a:p>
        </p:txBody>
      </p:sp>
    </p:spTree>
    <p:extLst>
      <p:ext uri="{BB962C8B-B14F-4D97-AF65-F5344CB8AC3E}">
        <p14:creationId xmlns:p14="http://schemas.microsoft.com/office/powerpoint/2010/main" val="375421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345372"/>
          </a:xfrm>
        </p:spPr>
        <p:txBody>
          <a:bodyPr/>
          <a:lstStyle/>
          <a:p>
            <a:r>
              <a:rPr lang="FI-FI" dirty="0"/>
              <a:t>Kymmeniä tuhansia äänikirjoja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633364"/>
            <a:ext cx="5472608" cy="3600400"/>
          </a:xfrm>
        </p:spPr>
        <p:txBody>
          <a:bodyPr>
            <a:normAutofit fontScale="92500" lnSpcReduction="20000"/>
          </a:bodyPr>
          <a:lstStyle/>
          <a:p>
            <a:endParaRPr lang="fi-FI" dirty="0"/>
          </a:p>
          <a:p>
            <a:r>
              <a:rPr lang="FI-FI" dirty="0" err="1"/>
              <a:t>Celian</a:t>
            </a:r>
            <a:r>
              <a:rPr lang="FI-FI" dirty="0"/>
              <a:t> kokoelmissa on lainattavana noin </a:t>
            </a:r>
            <a:br>
              <a:rPr lang="fi-FI" dirty="0"/>
            </a:br>
            <a:r>
              <a:rPr lang="FI-FI" dirty="0"/>
              <a:t>4</a:t>
            </a:r>
            <a:r>
              <a:rPr lang="fi-FI" dirty="0"/>
              <a:t>6</a:t>
            </a:r>
            <a:r>
              <a:rPr lang="FI-FI" dirty="0"/>
              <a:t> 000 äänikirjaa.</a:t>
            </a:r>
          </a:p>
          <a:p>
            <a:endParaRPr lang="fi-FI" dirty="0"/>
          </a:p>
          <a:p>
            <a:r>
              <a:rPr lang="FI-FI" dirty="0"/>
              <a:t>Äänikirjoina on suunnilleen samanlainen kokoelma kuin kirjastossakin.</a:t>
            </a:r>
          </a:p>
          <a:p>
            <a:endParaRPr lang="fi-FI" dirty="0"/>
          </a:p>
          <a:p>
            <a:r>
              <a:rPr lang="FI-FI" dirty="0"/>
              <a:t>Suurin osa suomenkielistä; viihdettä, jännitystä, tietokirjoja.</a:t>
            </a:r>
          </a:p>
          <a:p>
            <a:endParaRPr lang="fi-FI" dirty="0"/>
          </a:p>
          <a:p>
            <a:r>
              <a:rPr lang="FI-FI" dirty="0"/>
              <a:t>Myös lasten ja nuorten kirjoja. Lainattavissa ovat lisäksi oppikirjat alakoulusta yliopistoon. </a:t>
            </a:r>
          </a:p>
          <a:p>
            <a:endParaRPr lang="fi-FI" dirty="0"/>
          </a:p>
          <a:p>
            <a:endParaRPr lang="fi-FI" dirty="0"/>
          </a:p>
          <a:p>
            <a:pPr lvl="0"/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15CD394-3DC4-4F1C-8DFC-3E214ECDC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05" y="1633364"/>
            <a:ext cx="2808895" cy="3505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07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841316"/>
          </a:xfrm>
        </p:spPr>
        <p:txBody>
          <a:bodyPr/>
          <a:lstStyle/>
          <a:p>
            <a:r>
              <a:rPr lang="fi-FI" dirty="0"/>
              <a:t>Saatavuus on hyvä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17340"/>
            <a:ext cx="6048672" cy="3816424"/>
          </a:xfrm>
        </p:spPr>
        <p:txBody>
          <a:bodyPr>
            <a:normAutofit fontScale="77500" lnSpcReduction="20000"/>
          </a:bodyPr>
          <a:lstStyle/>
          <a:p>
            <a:endParaRPr lang="fi-FI" sz="1600" dirty="0"/>
          </a:p>
          <a:p>
            <a:r>
              <a:rPr lang="FI-FI" dirty="0"/>
              <a:t>Joka vuosi äänitetään noin 1000 uutta kirjaa.</a:t>
            </a:r>
          </a:p>
          <a:p>
            <a:pPr lvl="0"/>
            <a:endParaRPr lang="fi-FI" dirty="0"/>
          </a:p>
          <a:p>
            <a:pPr lvl="0"/>
            <a:r>
              <a:rPr lang="FI-FI" dirty="0"/>
              <a:t>Kaikki (vanhat ja uudet) valmiit kirjat ovat heti lainattavissa, ei jonotusta.</a:t>
            </a:r>
          </a:p>
          <a:p>
            <a:pPr lvl="0"/>
            <a:endParaRPr lang="fi-FI" dirty="0"/>
          </a:p>
          <a:p>
            <a:pPr lvl="0"/>
            <a:r>
              <a:rPr lang="FI-FI" dirty="0"/>
              <a:t>Kuka vain voi selata kirjavalikoimaa osoitteessa </a:t>
            </a:r>
            <a:r>
              <a:rPr lang="FI-FI" dirty="0">
                <a:hlinkClick r:id="rId2"/>
              </a:rPr>
              <a:t>www.celianet.fi</a:t>
            </a:r>
            <a:endParaRPr lang="FI-FI" dirty="0"/>
          </a:p>
          <a:p>
            <a:pPr lvl="0"/>
            <a:endParaRPr lang="fi-FI" dirty="0"/>
          </a:p>
          <a:p>
            <a:pPr lvl="0"/>
            <a:r>
              <a:rPr lang="FI-FI" dirty="0"/>
              <a:t>Uusista kirjoista ilmestyy kuukausittain lista </a:t>
            </a:r>
            <a:r>
              <a:rPr lang="FI-FI" dirty="0">
                <a:hlinkClick r:id="rId3"/>
              </a:rPr>
              <a:t>www.celianet.fi/kirjavinkit</a:t>
            </a:r>
            <a:endParaRPr lang="FI-FI" dirty="0"/>
          </a:p>
          <a:p>
            <a:pPr lvl="0"/>
            <a:endParaRPr lang="fi-FI" dirty="0"/>
          </a:p>
          <a:p>
            <a:pPr lvl="0"/>
            <a:r>
              <a:rPr lang="FI-FI" dirty="0"/>
              <a:t>Listan saa tilattua myös sähköpostiin</a:t>
            </a:r>
            <a:br>
              <a:rPr lang="fi-FI" dirty="0"/>
            </a:br>
            <a:r>
              <a:rPr lang="FI-FI" dirty="0">
                <a:hlinkClick r:id="rId4"/>
              </a:rPr>
              <a:t>celia.pvmailer.net</a:t>
            </a:r>
            <a:endParaRPr lang="FI-FI" dirty="0"/>
          </a:p>
          <a:p>
            <a:pPr lvl="0"/>
            <a:endParaRPr lang="fi-FI" dirty="0"/>
          </a:p>
          <a:p>
            <a:pPr marL="0" lvl="0" indent="0">
              <a:buNone/>
            </a:pPr>
            <a:r>
              <a:rPr lang="FI-FI" sz="1100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18627DE-E3DC-481F-8791-297094D5B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00" y="1417340"/>
            <a:ext cx="27432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345372"/>
          </a:xfrm>
        </p:spPr>
        <p:txBody>
          <a:bodyPr/>
          <a:lstStyle/>
          <a:p>
            <a:r>
              <a:rPr lang="fi-FI" dirty="0"/>
              <a:t>Äänikirjat ja muut vaihtoehdot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705372"/>
            <a:ext cx="6048672" cy="3528392"/>
          </a:xfrm>
        </p:spPr>
        <p:txBody>
          <a:bodyPr>
            <a:normAutofit fontScale="77500" lnSpcReduction="20000"/>
          </a:bodyPr>
          <a:lstStyle/>
          <a:p>
            <a:endParaRPr lang="fi-FI" sz="1600" dirty="0"/>
          </a:p>
          <a:p>
            <a:r>
              <a:rPr lang="fi-FI" dirty="0"/>
              <a:t>Vuosittain yli 90 % </a:t>
            </a:r>
            <a:r>
              <a:rPr lang="fi-FI" dirty="0" err="1"/>
              <a:t>Celian</a:t>
            </a:r>
            <a:r>
              <a:rPr lang="fi-FI" dirty="0"/>
              <a:t> miljoonasta lainasta on äänikirjoja.</a:t>
            </a:r>
          </a:p>
          <a:p>
            <a:pPr lvl="0"/>
            <a:endParaRPr lang="fi-FI" dirty="0"/>
          </a:p>
          <a:p>
            <a:pPr lvl="0"/>
            <a:r>
              <a:rPr lang="fi-FI" dirty="0"/>
              <a:t>Lainaajia on yli 50 000.</a:t>
            </a:r>
          </a:p>
          <a:p>
            <a:pPr lvl="0"/>
            <a:endParaRPr lang="fi-FI" dirty="0"/>
          </a:p>
          <a:p>
            <a:pPr lvl="0"/>
            <a:r>
              <a:rPr lang="fi-FI" dirty="0"/>
              <a:t>Muutama sata lainaajaa käyttää äänikirjojen lisäksi erikoisaineistoa.</a:t>
            </a:r>
          </a:p>
          <a:p>
            <a:pPr lvl="0"/>
            <a:endParaRPr lang="fi-FI" dirty="0"/>
          </a:p>
          <a:p>
            <a:pPr lvl="0"/>
            <a:r>
              <a:rPr lang="fi-FI" dirty="0"/>
              <a:t>Erikoisaineisto:</a:t>
            </a:r>
            <a:br>
              <a:rPr lang="fi-FI" dirty="0"/>
            </a:br>
            <a:r>
              <a:rPr lang="fi-FI" dirty="0"/>
              <a:t>- kankaiset koskettelukirjat alle kouluikäisille</a:t>
            </a:r>
            <a:br>
              <a:rPr lang="fi-FI" dirty="0"/>
            </a:br>
            <a:r>
              <a:rPr lang="fi-FI" dirty="0"/>
              <a:t>- pistekirjoituksella tuotetut kirjat</a:t>
            </a:r>
            <a:br>
              <a:rPr lang="fi-FI" dirty="0"/>
            </a:br>
            <a:r>
              <a:rPr lang="fi-FI" dirty="0"/>
              <a:t>- näkövammaisten Luetus-kirjat</a:t>
            </a:r>
            <a:br>
              <a:rPr lang="fi-FI" dirty="0"/>
            </a:br>
            <a:endParaRPr lang="fi-FI" dirty="0"/>
          </a:p>
          <a:p>
            <a:pPr lvl="0"/>
            <a:endParaRPr lang="fi-FI" dirty="0"/>
          </a:p>
          <a:p>
            <a:pPr marL="0" lvl="0" indent="0">
              <a:buNone/>
            </a:pPr>
            <a:r>
              <a:rPr lang="fi-FI" sz="1100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 4" descr="rajaus_Celialapset09.jpg">
            <a:extLst>
              <a:ext uri="{FF2B5EF4-FFF2-40B4-BE49-F238E27FC236}">
                <a16:creationId xmlns:a16="http://schemas.microsoft.com/office/drawing/2014/main" id="{9B07F781-CCDD-4F7D-9D5A-7D65A0336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7"/>
          <a:stretch>
            <a:fillRect/>
          </a:stretch>
        </p:blipFill>
        <p:spPr bwMode="auto">
          <a:xfrm>
            <a:off x="6065626" y="1705372"/>
            <a:ext cx="2917404" cy="337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9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841316"/>
          </a:xfrm>
        </p:spPr>
        <p:txBody>
          <a:bodyPr/>
          <a:lstStyle/>
          <a:p>
            <a:r>
              <a:rPr lang="fi-FI" dirty="0"/>
              <a:t>Käyttö on maksutonta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17340"/>
            <a:ext cx="6048672" cy="3816424"/>
          </a:xfrm>
        </p:spPr>
        <p:txBody>
          <a:bodyPr>
            <a:normAutofit/>
          </a:bodyPr>
          <a:lstStyle/>
          <a:p>
            <a:endParaRPr lang="fi-FI" sz="1600" dirty="0"/>
          </a:p>
          <a:p>
            <a:r>
              <a:rPr lang="fi-FI" dirty="0"/>
              <a:t>Muiden kirjastopalveluiden tapaan </a:t>
            </a:r>
            <a:r>
              <a:rPr lang="fi-FI" dirty="0" err="1"/>
              <a:t>Celian</a:t>
            </a:r>
            <a:r>
              <a:rPr lang="fi-FI" dirty="0"/>
              <a:t> palveluiden käyttö on asiakkaalle ilmaista.</a:t>
            </a:r>
          </a:p>
          <a:p>
            <a:endParaRPr lang="fi-FI" dirty="0"/>
          </a:p>
          <a:p>
            <a:r>
              <a:rPr lang="fi-FI" dirty="0"/>
              <a:t>Kustannukset maksetaan verovaroista.</a:t>
            </a:r>
          </a:p>
          <a:p>
            <a:endParaRPr lang="fi-FI" dirty="0"/>
          </a:p>
          <a:p>
            <a:r>
              <a:rPr lang="fi-FI" dirty="0"/>
              <a:t>Palvelut tuottaa Celia, joka on Helsingissä sijaitseva opetus- ja kulttuuriministeriön alainen virasto.</a:t>
            </a:r>
          </a:p>
          <a:p>
            <a:pPr lvl="0"/>
            <a:endParaRPr lang="fi-FI" dirty="0"/>
          </a:p>
          <a:p>
            <a:pPr marL="0" lvl="0" indent="0">
              <a:buNone/>
            </a:pPr>
            <a:r>
              <a:rPr lang="fi-FI" sz="1100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1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99592" y="1633364"/>
            <a:ext cx="7704856" cy="2065452"/>
          </a:xfrm>
        </p:spPr>
        <p:txBody>
          <a:bodyPr/>
          <a:lstStyle/>
          <a:p>
            <a:pPr marL="457200" indent="-457200"/>
            <a:r>
              <a:rPr lang="fi-FI" dirty="0"/>
              <a:t>2. Miten </a:t>
            </a:r>
            <a:r>
              <a:rPr lang="fi-FI" dirty="0" err="1"/>
              <a:t>Celian</a:t>
            </a:r>
            <a:r>
              <a:rPr lang="fi-FI" dirty="0"/>
              <a:t> äänikirjoja käytetään </a:t>
            </a:r>
          </a:p>
        </p:txBody>
      </p:sp>
    </p:spTree>
    <p:extLst>
      <p:ext uri="{BB962C8B-B14F-4D97-AF65-F5344CB8AC3E}">
        <p14:creationId xmlns:p14="http://schemas.microsoft.com/office/powerpoint/2010/main" val="38492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841316"/>
          </a:xfrm>
        </p:spPr>
        <p:txBody>
          <a:bodyPr/>
          <a:lstStyle/>
          <a:p>
            <a:r>
              <a:rPr lang="fi-FI" dirty="0"/>
              <a:t>Kuuntele verkon kautta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17340"/>
            <a:ext cx="6048672" cy="3816424"/>
          </a:xfrm>
        </p:spPr>
        <p:txBody>
          <a:bodyPr>
            <a:normAutofit fontScale="92500" lnSpcReduction="10000"/>
          </a:bodyPr>
          <a:lstStyle/>
          <a:p>
            <a:endParaRPr lang="fi-FI" sz="1600" dirty="0"/>
          </a:p>
          <a:p>
            <a:r>
              <a:rPr lang="fi-FI" dirty="0"/>
              <a:t>Älypuhelimen, tabletin tai tietokoneen käyttäjät kuuntelevat suoraan verkossa.</a:t>
            </a:r>
          </a:p>
          <a:p>
            <a:endParaRPr lang="fi-FI" dirty="0"/>
          </a:p>
          <a:p>
            <a:r>
              <a:rPr lang="fi-FI" dirty="0"/>
              <a:t>Kirjat lainataan verkossa ja ne tulevat kuunneltavaksi parin minuutin sisällä.</a:t>
            </a:r>
          </a:p>
          <a:p>
            <a:endParaRPr lang="fi-FI" dirty="0"/>
          </a:p>
          <a:p>
            <a:r>
              <a:rPr lang="fi-FI" dirty="0"/>
              <a:t>Lainatut kirjat palautuvat automaattisesti 4 viikon jälkeen (jos ei ole uusittu lainaa).</a:t>
            </a:r>
          </a:p>
          <a:p>
            <a:endParaRPr lang="fi-FI" dirty="0"/>
          </a:p>
          <a:p>
            <a:r>
              <a:rPr lang="fi-FI" dirty="0"/>
              <a:t>Ei huolta palauttamisesta tai karhumaksuista.</a:t>
            </a:r>
          </a:p>
          <a:p>
            <a:pPr lvl="0"/>
            <a:endParaRPr lang="fi-FI" dirty="0"/>
          </a:p>
          <a:p>
            <a:pPr marL="0" lvl="0" indent="0">
              <a:buNone/>
            </a:pPr>
            <a:r>
              <a:rPr lang="fi-FI" sz="1100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n paikkamerkki 8">
            <a:extLst>
              <a:ext uri="{FF2B5EF4-FFF2-40B4-BE49-F238E27FC236}">
                <a16:creationId xmlns:a16="http://schemas.microsoft.com/office/drawing/2014/main" id="{16758741-3192-43B2-9748-8903B51E9C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6" y="1345332"/>
            <a:ext cx="2362500" cy="3780000"/>
          </a:xfrm>
        </p:spPr>
      </p:pic>
    </p:spTree>
    <p:extLst>
      <p:ext uri="{BB962C8B-B14F-4D97-AF65-F5344CB8AC3E}">
        <p14:creationId xmlns:p14="http://schemas.microsoft.com/office/powerpoint/2010/main" val="3402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irjastojen yhteistyö">
  <a:themeElements>
    <a:clrScheme name="Mukautettu 1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lia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C1B475CA606064797A7EB3699C0BFF3" ma:contentTypeVersion="1" ma:contentTypeDescription="Luo uusi asiakirja." ma:contentTypeScope="" ma:versionID="16e779d46759aba255baa6d0b23de8ac">
  <xsd:schema xmlns:xsd="http://www.w3.org/2001/XMLSchema" xmlns:xs="http://www.w3.org/2001/XMLSchema" xmlns:p="http://schemas.microsoft.com/office/2006/metadata/properties" xmlns:ns2="ce19b87d-c6dc-4b4c-9545-80da9f27a466" targetNamespace="http://schemas.microsoft.com/office/2006/metadata/properties" ma:root="true" ma:fieldsID="9b392551090c8a1b6cc086053afadead" ns2:_="">
    <xsd:import namespace="ce19b87d-c6dc-4b4c-9545-80da9f27a46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9b87d-c6dc-4b4c-9545-80da9f27a4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F86B4C-3919-4349-AAD0-96F27FF284AB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ce19b87d-c6dc-4b4c-9545-80da9f27a46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19C923-7521-4A5A-99F0-8052BCE601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19b87d-c6dc-4b4c-9545-80da9f27a4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511D4E-1693-44E4-8D48-FCE491AAEA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Kirjastojen yhteistyö</Template>
  <TotalTime>3357</TotalTime>
  <Words>461</Words>
  <Application>Microsoft Office PowerPoint</Application>
  <PresentationFormat>Näytössä katseltava esitys (16:10)</PresentationFormat>
  <Paragraphs>152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Trebuchet MS</vt:lpstr>
      <vt:lpstr>Kirjastojen yhteistyö</vt:lpstr>
      <vt:lpstr>Celian palvelut kirjastosta</vt:lpstr>
      <vt:lpstr>Aiheet</vt:lpstr>
      <vt:lpstr>1. Mitä ovat Celian palvelut</vt:lpstr>
      <vt:lpstr>Kymmeniä tuhansia äänikirjoja</vt:lpstr>
      <vt:lpstr>Saatavuus on hyvä</vt:lpstr>
      <vt:lpstr>Äänikirjat ja muut vaihtoehdot</vt:lpstr>
      <vt:lpstr>Käyttö on maksutonta</vt:lpstr>
      <vt:lpstr>2. Miten Celian äänikirjoja käytetään </vt:lpstr>
      <vt:lpstr>Kuuntele verkon kautta</vt:lpstr>
      <vt:lpstr>CD-lainaus vaihtoehtona</vt:lpstr>
      <vt:lpstr>CD-soitin kuunteluun</vt:lpstr>
      <vt:lpstr>Celian CD-äänikirjat kirjastossa</vt:lpstr>
      <vt:lpstr>3. Kenelle palvelut on tarkoitettu</vt:lpstr>
      <vt:lpstr>Käyttöoikeus on rajattu</vt:lpstr>
      <vt:lpstr>4. Miten palveluun liitytään</vt:lpstr>
      <vt:lpstr>Kysy kirjastosta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Yhteistyö kirjastojen kanssa</dc:title>
  <dc:creator>Kilpiö Elina (Celia)</dc:creator>
  <cp:lastModifiedBy>Kilpiö Elina</cp:lastModifiedBy>
  <cp:revision>175</cp:revision>
  <dcterms:created xsi:type="dcterms:W3CDTF">2016-07-12T08:04:18Z</dcterms:created>
  <dcterms:modified xsi:type="dcterms:W3CDTF">2019-10-25T11:55:59Z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0x0101005C1B475CA606064797A7EB3699C0BFF3</vt:lpwstr>
  </property>
</Properties>
</file>